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04" r:id="rId22"/>
    <p:sldId id="303" r:id="rId23"/>
    <p:sldId id="305" r:id="rId24"/>
    <p:sldId id="306" r:id="rId25"/>
    <p:sldId id="276" r:id="rId26"/>
    <p:sldId id="277" r:id="rId27"/>
    <p:sldId id="307" r:id="rId28"/>
    <p:sldId id="278" r:id="rId29"/>
    <p:sldId id="279" r:id="rId30"/>
    <p:sldId id="280" r:id="rId31"/>
    <p:sldId id="281" r:id="rId32"/>
    <p:sldId id="310" r:id="rId33"/>
    <p:sldId id="309" r:id="rId34"/>
    <p:sldId id="311" r:id="rId35"/>
    <p:sldId id="308" r:id="rId36"/>
    <p:sldId id="313" r:id="rId37"/>
    <p:sldId id="312" r:id="rId38"/>
    <p:sldId id="314"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315" r:id="rId53"/>
    <p:sldId id="295" r:id="rId54"/>
    <p:sldId id="296" r:id="rId55"/>
    <p:sldId id="297" r:id="rId56"/>
    <p:sldId id="298" r:id="rId57"/>
    <p:sldId id="299" r:id="rId58"/>
    <p:sldId id="300" r:id="rId59"/>
    <p:sldId id="317" r:id="rId60"/>
    <p:sldId id="316" r:id="rId61"/>
  </p:sldIdLst>
  <p:sldSz cx="9144000" cy="5143500" type="screen16x9"/>
  <p:notesSz cx="6858000" cy="9144000"/>
  <p:embeddedFontLst>
    <p:embeddedFont>
      <p:font typeface="Nunito" pitchFamily="2" charset="0"/>
      <p:regular r:id="rId63"/>
      <p:bold r:id="rId64"/>
      <p:italic r:id="rId65"/>
      <p:boldItalic r:id="rId66"/>
    </p:embeddedFont>
    <p:embeddedFont>
      <p:font typeface="Nunito Light"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26" autoAdjust="0"/>
    <p:restoredTop sz="96723" autoAdjust="0"/>
  </p:normalViewPr>
  <p:slideViewPr>
    <p:cSldViewPr snapToGrid="0">
      <p:cViewPr>
        <p:scale>
          <a:sx n="160" d="100"/>
          <a:sy n="160" d="100"/>
        </p:scale>
        <p:origin x="654" y="174"/>
      </p:cViewPr>
      <p:guideLst>
        <p:guide orient="horz" pos="1620"/>
        <p:guide pos="2880"/>
      </p:guideLst>
    </p:cSldViewPr>
  </p:slideViewPr>
  <p:notesTextViewPr>
    <p:cViewPr>
      <p:scale>
        <a:sx n="1" d="1"/>
        <a:sy n="1" d="1"/>
      </p:scale>
      <p:origin x="0" y="0"/>
    </p:cViewPr>
  </p:notesTextViewPr>
  <p:sorterViewPr>
    <p:cViewPr>
      <p:scale>
        <a:sx n="100" d="100"/>
        <a:sy n="100" d="100"/>
      </p:scale>
      <p:origin x="0" y="-57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445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14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39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56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698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951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133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5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490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91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10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6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ec2046ad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ec2046a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dc2db960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dc2db96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109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53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21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https://www.gobytaxi.com/north-america/united-states/new-york/new-york-cit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Data Product Manager Nanodegree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Applying Data Science to Product Management</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Final Project: Developing an MVP Launch Strategy for a Flying Taxi Service</a:t>
            </a: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95;p21">
            <a:extLst>
              <a:ext uri="{FF2B5EF4-FFF2-40B4-BE49-F238E27FC236}">
                <a16:creationId xmlns:a16="http://schemas.microsoft.com/office/drawing/2014/main" id="{054A6B39-CDBB-5978-96A7-6494BE8C71B1}"/>
              </a:ext>
            </a:extLst>
          </p:cNvPr>
          <p:cNvSpPr txBox="1">
            <a:spLocks/>
          </p:cNvSpPr>
          <p:nvPr/>
        </p:nvSpPr>
        <p:spPr>
          <a:xfrm>
            <a:off x="267864" y="1622121"/>
            <a:ext cx="8608271" cy="3343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rgbClr val="FFFFFF"/>
                </a:solidFill>
                <a:latin typeface="Nunito Light"/>
                <a:ea typeface="Nunito Light"/>
                <a:cs typeface="Nunito Light"/>
                <a:sym typeface="Nunito Light"/>
              </a:rPr>
              <a:t>Users of flying taxi service may benefit from the better transit time as traffic jams and road closures might be avoided and distance travelled reduced as a more direct path can be journeyed.</a:t>
            </a:r>
          </a:p>
          <a:p>
            <a:pPr algn="l"/>
            <a:endParaRPr lang="en-US" sz="1400" dirty="0">
              <a:solidFill>
                <a:srgbClr val="FFFFFF"/>
              </a:solidFill>
              <a:latin typeface="Nunito Light"/>
              <a:ea typeface="Nunito Light"/>
              <a:cs typeface="Nunito Light"/>
              <a:sym typeface="Nunito Light"/>
            </a:endParaRPr>
          </a:p>
          <a:p>
            <a:pPr algn="l"/>
            <a:r>
              <a:rPr lang="en-US" sz="1400" dirty="0">
                <a:solidFill>
                  <a:srgbClr val="FFFFFF"/>
                </a:solidFill>
                <a:latin typeface="Nunito Light"/>
                <a:ea typeface="Nunito Light"/>
                <a:cs typeface="Nunito Light"/>
                <a:sym typeface="Nunito Light"/>
              </a:rPr>
              <a:t>Existing taxi service industry would expand to the skies which will require rigorous regulations and licensing from the FAA, limiting the entry of freelance ride-sharing competitors who had disrupted the traditional taxi service, thereby giving them more control and dominance in this particular mode of transport.</a:t>
            </a:r>
          </a:p>
          <a:p>
            <a:pPr algn="l"/>
            <a:endParaRPr lang="en-US" sz="1400" dirty="0">
              <a:solidFill>
                <a:srgbClr val="FFFFFF"/>
              </a:solidFill>
              <a:latin typeface="Nunito Light"/>
              <a:ea typeface="Nunito Light"/>
              <a:cs typeface="Nunito Light"/>
              <a:sym typeface="Nunito Light"/>
            </a:endParaRPr>
          </a:p>
          <a:p>
            <a:pPr algn="l"/>
            <a:r>
              <a:rPr lang="en-US" sz="1400" dirty="0">
                <a:solidFill>
                  <a:srgbClr val="FFFFFF"/>
                </a:solidFill>
                <a:latin typeface="Nunito Light"/>
                <a:ea typeface="Nunito Light"/>
                <a:cs typeface="Nunito Light"/>
                <a:sym typeface="Nunito Light"/>
              </a:rPr>
              <a:t>With fewer taxis and even ride-sharing private cars on the road as more travelers choose the flying taxis for speed and convenience, roads should become less congested and be of better condition, requiring fewer repairs and road closures. If road usage dropped to an significantly low level, sections of roads can be converted to pedestrian only, giving room for more shops and parks, encouraging more foot traffic and commerce.</a:t>
            </a: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Upload </a:t>
            </a:r>
            <a:r>
              <a:rPr lang="en" sz="1800" u="sng">
                <a:solidFill>
                  <a:schemeClr val="hlink"/>
                </a:solidFill>
                <a:latin typeface="Nunito Light"/>
                <a:ea typeface="Nunito Light"/>
                <a:cs typeface="Nunito Light"/>
                <a:sym typeface="Nunito Light"/>
                <a:hlinkClick r:id="rId3"/>
              </a:rPr>
              <a:t>this dataset</a:t>
            </a:r>
            <a:r>
              <a:rPr lang="en" sz="1800">
                <a:solidFill>
                  <a:srgbClr val="434343"/>
                </a:solidFill>
                <a:latin typeface="Nunito Light"/>
                <a:ea typeface="Nunito Light"/>
                <a:cs typeface="Nunito Light"/>
                <a:sym typeface="Nunito Light"/>
              </a:rPr>
              <a:t> into Tableau Online.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Ensure the fields are parsed correctly; field headers are included in the first row of the CSV. </a:t>
            </a:r>
            <a:br>
              <a:rPr lang="en" sz="1800">
                <a:solidFill>
                  <a:srgbClr val="434343"/>
                </a:solidFill>
                <a:latin typeface="Nunito Light"/>
                <a:ea typeface="Nunito Light"/>
                <a:cs typeface="Nunito Light"/>
                <a:sym typeface="Nunito Light"/>
              </a:rPr>
            </a:br>
            <a:br>
              <a:rPr lang="en" sz="1800">
                <a:solidFill>
                  <a:srgbClr val="434343"/>
                </a:solidFill>
                <a:latin typeface="Nunito Light"/>
                <a:ea typeface="Nunito Light"/>
                <a:cs typeface="Nunito Light"/>
                <a:sym typeface="Nunito Light"/>
              </a:rPr>
            </a:br>
            <a:r>
              <a:rPr lang="en" sz="1800">
                <a:solidFill>
                  <a:srgbClr val="434343"/>
                </a:solidFill>
                <a:latin typeface="Nunito Light"/>
                <a:ea typeface="Nunito Light"/>
                <a:cs typeface="Nunito Light"/>
                <a:sym typeface="Nunito Light"/>
              </a:rPr>
              <a:t>Let’s begin exploration!</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records are in the dataset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does each record represent?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is the primary key?</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date range is your dataset bound to?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111;p24">
            <a:extLst>
              <a:ext uri="{FF2B5EF4-FFF2-40B4-BE49-F238E27FC236}">
                <a16:creationId xmlns:a16="http://schemas.microsoft.com/office/drawing/2014/main" id="{5BB73697-B6B8-BCD8-F458-818904A34832}"/>
              </a:ext>
            </a:extLst>
          </p:cNvPr>
          <p:cNvSpPr txBox="1">
            <a:spLocks/>
          </p:cNvSpPr>
          <p:nvPr/>
        </p:nvSpPr>
        <p:spPr>
          <a:xfrm>
            <a:off x="329024" y="970767"/>
            <a:ext cx="5583261" cy="3914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434343"/>
              </a:buClr>
              <a:buSzPts val="1800"/>
              <a:buFont typeface="Nunito Light"/>
              <a:buChar char="●"/>
            </a:pPr>
            <a:r>
              <a:rPr lang="en-US" sz="1200" dirty="0">
                <a:solidFill>
                  <a:srgbClr val="434343"/>
                </a:solidFill>
                <a:latin typeface="Nunito Light"/>
                <a:ea typeface="Nunito Light"/>
                <a:cs typeface="Nunito Light"/>
                <a:sym typeface="Nunito Light"/>
              </a:rPr>
              <a:t>How many records are in the dataset</a:t>
            </a:r>
          </a:p>
          <a:p>
            <a:pPr marL="114300" algn="l">
              <a:buClr>
                <a:srgbClr val="434343"/>
              </a:buClr>
              <a:buSzPts val="1800"/>
            </a:pPr>
            <a:r>
              <a:rPr lang="en-US" sz="1200" dirty="0">
                <a:solidFill>
                  <a:srgbClr val="434343"/>
                </a:solidFill>
                <a:latin typeface="Nunito Light"/>
                <a:ea typeface="Nunito Light"/>
                <a:cs typeface="Nunito Light"/>
                <a:sym typeface="Nunito Light"/>
              </a:rPr>
              <a:t>1,048,468</a:t>
            </a:r>
          </a:p>
          <a:p>
            <a:pPr marL="114300" algn="l">
              <a:buClr>
                <a:srgbClr val="434343"/>
              </a:buClr>
              <a:buSzPts val="1800"/>
            </a:pPr>
            <a:endParaRPr lang="en-US" sz="12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200" dirty="0">
                <a:solidFill>
                  <a:srgbClr val="434343"/>
                </a:solidFill>
                <a:latin typeface="Nunito Light"/>
                <a:ea typeface="Nunito Light"/>
                <a:cs typeface="Nunito Light"/>
                <a:sym typeface="Nunito Light"/>
              </a:rPr>
              <a:t>What does each record represent?</a:t>
            </a:r>
          </a:p>
          <a:p>
            <a:pPr marL="114300" algn="l">
              <a:buClr>
                <a:srgbClr val="434343"/>
              </a:buClr>
              <a:buSzPts val="1800"/>
            </a:pPr>
            <a:r>
              <a:rPr lang="en-US" sz="1200" dirty="0">
                <a:solidFill>
                  <a:srgbClr val="434343"/>
                </a:solidFill>
                <a:latin typeface="Nunito Light"/>
                <a:ea typeface="Nunito Light"/>
                <a:cs typeface="Nunito Light"/>
                <a:sym typeface="Nunito Light"/>
              </a:rPr>
              <a:t>Each record represent a taxi ride with taxi vendor id, pickup and </a:t>
            </a:r>
            <a:r>
              <a:rPr lang="en-US" sz="1200" dirty="0" err="1">
                <a:solidFill>
                  <a:srgbClr val="434343"/>
                </a:solidFill>
                <a:latin typeface="Nunito Light"/>
                <a:ea typeface="Nunito Light"/>
                <a:cs typeface="Nunito Light"/>
                <a:sym typeface="Nunito Light"/>
              </a:rPr>
              <a:t>dropoff</a:t>
            </a:r>
            <a:r>
              <a:rPr lang="en-US" sz="1200" dirty="0">
                <a:solidFill>
                  <a:srgbClr val="434343"/>
                </a:solidFill>
                <a:latin typeface="Nunito Light"/>
                <a:ea typeface="Nunito Light"/>
                <a:cs typeface="Nunito Light"/>
                <a:sym typeface="Nunito Light"/>
              </a:rPr>
              <a:t> times and locations, number of passengers, trip duration and distance.</a:t>
            </a:r>
          </a:p>
          <a:p>
            <a:pPr marL="114300" algn="l">
              <a:buClr>
                <a:srgbClr val="434343"/>
              </a:buClr>
              <a:buSzPts val="1800"/>
            </a:pPr>
            <a:endParaRPr lang="en-US" sz="12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200" dirty="0">
                <a:solidFill>
                  <a:srgbClr val="434343"/>
                </a:solidFill>
                <a:latin typeface="Nunito Light"/>
                <a:ea typeface="Nunito Light"/>
                <a:cs typeface="Nunito Light"/>
                <a:sym typeface="Nunito Light"/>
              </a:rPr>
              <a:t>What is the primary key?</a:t>
            </a:r>
          </a:p>
          <a:p>
            <a:pPr marL="114300" algn="l">
              <a:buClr>
                <a:srgbClr val="434343"/>
              </a:buClr>
              <a:buSzPts val="1800"/>
            </a:pPr>
            <a:r>
              <a:rPr lang="en-US" sz="1200" dirty="0">
                <a:solidFill>
                  <a:srgbClr val="434343"/>
                </a:solidFill>
                <a:latin typeface="Nunito Light"/>
                <a:ea typeface="Nunito Light"/>
                <a:cs typeface="Nunito Light"/>
                <a:sym typeface="Nunito Light"/>
              </a:rPr>
              <a:t>Primary key is the Id for each trip.</a:t>
            </a:r>
          </a:p>
          <a:p>
            <a:pPr marL="114300" algn="l">
              <a:buClr>
                <a:srgbClr val="434343"/>
              </a:buClr>
              <a:buSzPts val="1800"/>
            </a:pPr>
            <a:endParaRPr lang="en-US" sz="12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200" dirty="0">
                <a:solidFill>
                  <a:srgbClr val="434343"/>
                </a:solidFill>
                <a:latin typeface="Nunito Light"/>
                <a:ea typeface="Nunito Light"/>
                <a:cs typeface="Nunito Light"/>
                <a:sym typeface="Nunito Light"/>
              </a:rPr>
              <a:t>What date range is your dataset bound to?</a:t>
            </a:r>
          </a:p>
          <a:p>
            <a:pPr marL="114300" algn="l">
              <a:buClr>
                <a:srgbClr val="434343"/>
              </a:buClr>
              <a:buSzPts val="1800"/>
            </a:pPr>
            <a:r>
              <a:rPr lang="en-US" sz="1200" dirty="0">
                <a:solidFill>
                  <a:srgbClr val="434343"/>
                </a:solidFill>
                <a:latin typeface="Nunito Light"/>
                <a:ea typeface="Nunito Light"/>
                <a:cs typeface="Nunito Light"/>
                <a:sym typeface="Nunito Light"/>
              </a:rPr>
              <a:t>Data ranged from January 1 2016 to June 30 2016</a:t>
            </a:r>
          </a:p>
          <a:p>
            <a:pPr marL="114300" algn="l">
              <a:buClr>
                <a:srgbClr val="434343"/>
              </a:buClr>
              <a:buSzPts val="1800"/>
            </a:pPr>
            <a:endParaRPr lang="en-US" sz="12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200"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p>
          <a:p>
            <a:pPr algn="l">
              <a:buSzPts val="1100"/>
            </a:pPr>
            <a:r>
              <a:rPr lang="en-US" sz="1200" dirty="0">
                <a:solidFill>
                  <a:srgbClr val="434343"/>
                </a:solidFill>
                <a:latin typeface="Nunito Light"/>
                <a:ea typeface="Nunito Light"/>
                <a:cs typeface="Nunito Light"/>
                <a:sym typeface="Nunito Light"/>
              </a:rPr>
              <a:t>Centralized to Manhattan and fewer in Brooklyn, Bronx and Queens with the exception of JFK and LGA airports. There’s also outliers in PA, NJ, DC and even in the ocean.</a:t>
            </a: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p:txBody>
      </p:sp>
      <p:pic>
        <p:nvPicPr>
          <p:cNvPr id="6" name="Picture 5">
            <a:extLst>
              <a:ext uri="{FF2B5EF4-FFF2-40B4-BE49-F238E27FC236}">
                <a16:creationId xmlns:a16="http://schemas.microsoft.com/office/drawing/2014/main" id="{F79E0DF9-7A77-E932-2268-9067EA343E25}"/>
              </a:ext>
            </a:extLst>
          </p:cNvPr>
          <p:cNvPicPr>
            <a:picLocks noChangeAspect="1"/>
          </p:cNvPicPr>
          <p:nvPr/>
        </p:nvPicPr>
        <p:blipFill>
          <a:blip r:embed="rId3"/>
          <a:stretch>
            <a:fillRect/>
          </a:stretch>
        </p:blipFill>
        <p:spPr>
          <a:xfrm>
            <a:off x="6018499" y="36752"/>
            <a:ext cx="3005185" cy="2168568"/>
          </a:xfrm>
          <a:prstGeom prst="rect">
            <a:avLst/>
          </a:prstGeom>
        </p:spPr>
      </p:pic>
      <p:pic>
        <p:nvPicPr>
          <p:cNvPr id="8" name="Picture 7">
            <a:extLst>
              <a:ext uri="{FF2B5EF4-FFF2-40B4-BE49-F238E27FC236}">
                <a16:creationId xmlns:a16="http://schemas.microsoft.com/office/drawing/2014/main" id="{5B731DFC-54B1-7792-EC55-E85C57EC0115}"/>
              </a:ext>
            </a:extLst>
          </p:cNvPr>
          <p:cNvPicPr>
            <a:picLocks noChangeAspect="1"/>
          </p:cNvPicPr>
          <p:nvPr/>
        </p:nvPicPr>
        <p:blipFill>
          <a:blip r:embed="rId4"/>
          <a:stretch>
            <a:fillRect/>
          </a:stretch>
        </p:blipFill>
        <p:spPr>
          <a:xfrm>
            <a:off x="6018499" y="2278169"/>
            <a:ext cx="3005185" cy="28879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You notice that the dataset does not contain explicit data points out-of the-box, we’ll need to enrich the dataset with relevant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a:solidFill>
                  <a:srgbClr val="434343"/>
                </a:solidFill>
                <a:latin typeface="Nunito"/>
                <a:ea typeface="Nunito"/>
                <a:cs typeface="Nunito"/>
                <a:sym typeface="Nunito"/>
              </a:rPr>
              <a:t>average</a:t>
            </a:r>
            <a:r>
              <a:rPr lang="en" sz="1800">
                <a:solidFill>
                  <a:srgbClr val="434343"/>
                </a:solidFill>
                <a:latin typeface="Nunito Light"/>
                <a:ea typeface="Nunito Light"/>
                <a:cs typeface="Nunito Light"/>
                <a:sym typeface="Nunito Light"/>
              </a:rPr>
              <a:t>, </a:t>
            </a:r>
            <a:r>
              <a:rPr lang="en" sz="1800" b="1">
                <a:solidFill>
                  <a:srgbClr val="434343"/>
                </a:solidFill>
                <a:latin typeface="Nunito"/>
                <a:ea typeface="Nunito"/>
                <a:cs typeface="Nunito"/>
                <a:sym typeface="Nunito"/>
              </a:rPr>
              <a:t>median</a:t>
            </a:r>
            <a:r>
              <a:rPr lang="en" sz="1800">
                <a:solidFill>
                  <a:srgbClr val="434343"/>
                </a:solidFill>
                <a:latin typeface="Nunito Light"/>
                <a:ea typeface="Nunito Light"/>
                <a:cs typeface="Nunito Light"/>
                <a:sym typeface="Nunito Light"/>
              </a:rPr>
              <a:t>, and the </a:t>
            </a:r>
            <a:r>
              <a:rPr lang="en" sz="1800" b="1">
                <a:solidFill>
                  <a:srgbClr val="434343"/>
                </a:solidFill>
                <a:latin typeface="Nunito"/>
                <a:ea typeface="Nunito"/>
                <a:cs typeface="Nunito"/>
                <a:sym typeface="Nunito"/>
              </a:rPr>
              <a:t>first &amp; second standard deviation of the mean</a:t>
            </a:r>
            <a:r>
              <a:rPr lang="en" sz="1800">
                <a:solidFill>
                  <a:srgbClr val="434343"/>
                </a:solidFill>
                <a:latin typeface="Nunito Light"/>
                <a:ea typeface="Nunito Light"/>
                <a:cs typeface="Nunito Light"/>
                <a:sym typeface="Nunito Light"/>
              </a:rPr>
              <a:t> for the following measures: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duration</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distance</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passenger counts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duration-to-distance ratio</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price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E2C05E25-0779-254A-3004-2A3028868749}"/>
              </a:ext>
            </a:extLst>
          </p:cNvPr>
          <p:cNvPicPr>
            <a:picLocks noChangeAspect="1"/>
          </p:cNvPicPr>
          <p:nvPr/>
        </p:nvPicPr>
        <p:blipFill>
          <a:blip r:embed="rId3"/>
          <a:stretch>
            <a:fillRect/>
          </a:stretch>
        </p:blipFill>
        <p:spPr>
          <a:xfrm>
            <a:off x="174368" y="1020404"/>
            <a:ext cx="3007243" cy="1482562"/>
          </a:xfrm>
          <a:prstGeom prst="rect">
            <a:avLst/>
          </a:prstGeom>
        </p:spPr>
      </p:pic>
      <p:pic>
        <p:nvPicPr>
          <p:cNvPr id="7" name="Picture 6">
            <a:extLst>
              <a:ext uri="{FF2B5EF4-FFF2-40B4-BE49-F238E27FC236}">
                <a16:creationId xmlns:a16="http://schemas.microsoft.com/office/drawing/2014/main" id="{503D176E-EC31-9838-87A8-469E37C3382A}"/>
              </a:ext>
            </a:extLst>
          </p:cNvPr>
          <p:cNvPicPr>
            <a:picLocks noChangeAspect="1"/>
          </p:cNvPicPr>
          <p:nvPr/>
        </p:nvPicPr>
        <p:blipFill>
          <a:blip r:embed="rId4"/>
          <a:stretch>
            <a:fillRect/>
          </a:stretch>
        </p:blipFill>
        <p:spPr>
          <a:xfrm>
            <a:off x="3257447" y="1002805"/>
            <a:ext cx="2391109" cy="1486107"/>
          </a:xfrm>
          <a:prstGeom prst="rect">
            <a:avLst/>
          </a:prstGeom>
        </p:spPr>
      </p:pic>
      <p:pic>
        <p:nvPicPr>
          <p:cNvPr id="9" name="Picture 8">
            <a:extLst>
              <a:ext uri="{FF2B5EF4-FFF2-40B4-BE49-F238E27FC236}">
                <a16:creationId xmlns:a16="http://schemas.microsoft.com/office/drawing/2014/main" id="{5AF39F68-7839-DCA2-AC42-F4FFAC44C253}"/>
              </a:ext>
            </a:extLst>
          </p:cNvPr>
          <p:cNvPicPr>
            <a:picLocks noChangeAspect="1"/>
          </p:cNvPicPr>
          <p:nvPr/>
        </p:nvPicPr>
        <p:blipFill>
          <a:blip r:embed="rId5"/>
          <a:stretch>
            <a:fillRect/>
          </a:stretch>
        </p:blipFill>
        <p:spPr>
          <a:xfrm>
            <a:off x="5853617" y="1020404"/>
            <a:ext cx="3048425" cy="1390844"/>
          </a:xfrm>
          <a:prstGeom prst="rect">
            <a:avLst/>
          </a:prstGeom>
        </p:spPr>
      </p:pic>
      <p:pic>
        <p:nvPicPr>
          <p:cNvPr id="13" name="Picture 12">
            <a:extLst>
              <a:ext uri="{FF2B5EF4-FFF2-40B4-BE49-F238E27FC236}">
                <a16:creationId xmlns:a16="http://schemas.microsoft.com/office/drawing/2014/main" id="{E2072BFD-C10B-4A99-C5FE-D97D5F4E5229}"/>
              </a:ext>
            </a:extLst>
          </p:cNvPr>
          <p:cNvPicPr>
            <a:picLocks noChangeAspect="1"/>
          </p:cNvPicPr>
          <p:nvPr/>
        </p:nvPicPr>
        <p:blipFill>
          <a:blip r:embed="rId6"/>
          <a:stretch>
            <a:fillRect/>
          </a:stretch>
        </p:blipFill>
        <p:spPr>
          <a:xfrm>
            <a:off x="5066749" y="2708295"/>
            <a:ext cx="2351111" cy="1432400"/>
          </a:xfrm>
          <a:prstGeom prst="rect">
            <a:avLst/>
          </a:prstGeom>
        </p:spPr>
      </p:pic>
      <p:sp>
        <p:nvSpPr>
          <p:cNvPr id="15" name="TextBox 14">
            <a:extLst>
              <a:ext uri="{FF2B5EF4-FFF2-40B4-BE49-F238E27FC236}">
                <a16:creationId xmlns:a16="http://schemas.microsoft.com/office/drawing/2014/main" id="{8EBCA4BA-0324-E2D5-21CC-3AC42C2EBBFE}"/>
              </a:ext>
            </a:extLst>
          </p:cNvPr>
          <p:cNvSpPr txBox="1"/>
          <p:nvPr/>
        </p:nvSpPr>
        <p:spPr>
          <a:xfrm>
            <a:off x="56367" y="4564042"/>
            <a:ext cx="8968636" cy="461665"/>
          </a:xfrm>
          <a:prstGeom prst="rect">
            <a:avLst/>
          </a:prstGeom>
          <a:noFill/>
        </p:spPr>
        <p:txBody>
          <a:bodyPr wrap="square">
            <a:spAutoFit/>
          </a:bodyPr>
          <a:lstStyle/>
          <a:p>
            <a:r>
              <a:rPr lang="en-US" sz="1200" dirty="0"/>
              <a:t>Price estimated according to </a:t>
            </a:r>
            <a:r>
              <a:rPr lang="en-US" sz="1200" dirty="0">
                <a:hlinkClick r:id="rId7"/>
              </a:rPr>
              <a:t>https://www.gobytaxi.com/north-america/united-states/new-york/new-york-city</a:t>
            </a:r>
            <a:endParaRPr lang="en-US" sz="1200" dirty="0"/>
          </a:p>
          <a:p>
            <a:r>
              <a:rPr lang="en-US" sz="1200" dirty="0"/>
              <a:t>Base fee = $4.30, Price per miles = $2.99, Price per hour = $32.50, no surcharge with more passengers.</a:t>
            </a:r>
          </a:p>
        </p:txBody>
      </p:sp>
      <p:pic>
        <p:nvPicPr>
          <p:cNvPr id="17" name="Picture 16">
            <a:extLst>
              <a:ext uri="{FF2B5EF4-FFF2-40B4-BE49-F238E27FC236}">
                <a16:creationId xmlns:a16="http://schemas.microsoft.com/office/drawing/2014/main" id="{765B454F-C507-4CAF-8B30-16F2E3895B4B}"/>
              </a:ext>
            </a:extLst>
          </p:cNvPr>
          <p:cNvPicPr>
            <a:picLocks noChangeAspect="1"/>
          </p:cNvPicPr>
          <p:nvPr/>
        </p:nvPicPr>
        <p:blipFill>
          <a:blip r:embed="rId8"/>
          <a:stretch>
            <a:fillRect/>
          </a:stretch>
        </p:blipFill>
        <p:spPr>
          <a:xfrm>
            <a:off x="262050" y="2730798"/>
            <a:ext cx="4696480" cy="14098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pic>
        <p:nvPicPr>
          <p:cNvPr id="8" name="Picture 7">
            <a:extLst>
              <a:ext uri="{FF2B5EF4-FFF2-40B4-BE49-F238E27FC236}">
                <a16:creationId xmlns:a16="http://schemas.microsoft.com/office/drawing/2014/main" id="{7D9EC74E-2AFD-1D27-D045-5A1318270182}"/>
              </a:ext>
            </a:extLst>
          </p:cNvPr>
          <p:cNvPicPr>
            <a:picLocks noChangeAspect="1"/>
          </p:cNvPicPr>
          <p:nvPr/>
        </p:nvPicPr>
        <p:blipFill>
          <a:blip r:embed="rId3"/>
          <a:stretch>
            <a:fillRect/>
          </a:stretch>
        </p:blipFill>
        <p:spPr>
          <a:xfrm>
            <a:off x="293364" y="1082964"/>
            <a:ext cx="7579244" cy="3885843"/>
          </a:xfrm>
          <a:prstGeom prst="rect">
            <a:avLst/>
          </a:prstGeom>
        </p:spPr>
      </p:pic>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38;p29">
            <a:extLst>
              <a:ext uri="{FF2B5EF4-FFF2-40B4-BE49-F238E27FC236}">
                <a16:creationId xmlns:a16="http://schemas.microsoft.com/office/drawing/2014/main" id="{F5FD5B4A-9C74-1723-3655-BFD6C3A3AF2C}"/>
              </a:ext>
            </a:extLst>
          </p:cNvPr>
          <p:cNvSpPr txBox="1">
            <a:spLocks/>
          </p:cNvSpPr>
          <p:nvPr/>
        </p:nvSpPr>
        <p:spPr>
          <a:xfrm>
            <a:off x="1847588" y="1139332"/>
            <a:ext cx="5974916" cy="212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rgbClr val="434343"/>
                </a:solidFill>
                <a:latin typeface="Nunito Light"/>
                <a:ea typeface="Nunito Light"/>
                <a:cs typeface="Nunito Light"/>
                <a:sym typeface="Nunito Light"/>
              </a:rPr>
              <a:t>Out of the over 1 million taxi rides, 70% had 1 passenger only.</a:t>
            </a:r>
          </a:p>
          <a:p>
            <a:pPr algn="l"/>
            <a:r>
              <a:rPr lang="en-US" sz="1400" dirty="0">
                <a:solidFill>
                  <a:srgbClr val="434343"/>
                </a:solidFill>
                <a:latin typeface="Nunito Light"/>
                <a:ea typeface="Nunito Light"/>
                <a:cs typeface="Nunito Light"/>
                <a:sym typeface="Nunito Light"/>
              </a:rPr>
              <a:t>14% had 2 passengers. Even less with lower than 5% for 3 or more passengers.</a:t>
            </a:r>
          </a:p>
          <a:p>
            <a:pPr algn="l"/>
            <a:endParaRPr lang="en-US" sz="1400" dirty="0">
              <a:solidFill>
                <a:srgbClr val="434343"/>
              </a:solidFill>
              <a:latin typeface="Nunito Light"/>
              <a:ea typeface="Nunito Light"/>
              <a:cs typeface="Nunito Light"/>
              <a:sym typeface="Nunito Light"/>
            </a:endParaRPr>
          </a:p>
          <a:p>
            <a:pPr algn="l"/>
            <a:r>
              <a:rPr lang="en-US" sz="1400" dirty="0">
                <a:solidFill>
                  <a:srgbClr val="434343"/>
                </a:solidFill>
                <a:latin typeface="Nunito Light"/>
                <a:ea typeface="Nunito Light"/>
                <a:cs typeface="Nunito Light"/>
                <a:sym typeface="Nunito Light"/>
              </a:rPr>
              <a:t>Most taxi passengers are just solo, making weight limitations with flying taxis not a significant problem.</a:t>
            </a:r>
          </a:p>
          <a:p>
            <a:pPr algn="l"/>
            <a:endParaRPr lang="en-US" sz="1400" dirty="0">
              <a:solidFill>
                <a:srgbClr val="434343"/>
              </a:solidFill>
              <a:latin typeface="Nunito Light"/>
              <a:ea typeface="Nunito Light"/>
              <a:cs typeface="Nunito Light"/>
              <a:sym typeface="Nuni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FFFFFF"/>
                </a:solidFill>
                <a:latin typeface="Nunito Light"/>
                <a:ea typeface="Nunito Light"/>
                <a:cs typeface="Nunito Light"/>
                <a:sym typeface="Nunito Light"/>
              </a:rPr>
              <a:t>For the initial MVP launch (&amp; most likely GA), we have a finite amount of monetary resources to build Flyber pick-up / drop-off nodes. We’ll need to be strategic on where we’ll place them: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pick-ups?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drop-offs?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pick-up?</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drop-off?</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88BF0491-8E0D-3F03-8EA5-9CE750141A65}"/>
              </a:ext>
            </a:extLst>
          </p:cNvPr>
          <p:cNvPicPr>
            <a:picLocks noChangeAspect="1"/>
          </p:cNvPicPr>
          <p:nvPr/>
        </p:nvPicPr>
        <p:blipFill>
          <a:blip r:embed="rId3"/>
          <a:stretch>
            <a:fillRect/>
          </a:stretch>
        </p:blipFill>
        <p:spPr>
          <a:xfrm>
            <a:off x="185235" y="1064711"/>
            <a:ext cx="4231499" cy="3900913"/>
          </a:xfrm>
          <a:prstGeom prst="rect">
            <a:avLst/>
          </a:prstGeom>
        </p:spPr>
      </p:pic>
      <p:sp>
        <p:nvSpPr>
          <p:cNvPr id="6" name="Google Shape;149;p31">
            <a:extLst>
              <a:ext uri="{FF2B5EF4-FFF2-40B4-BE49-F238E27FC236}">
                <a16:creationId xmlns:a16="http://schemas.microsoft.com/office/drawing/2014/main" id="{21D77420-E957-B921-EF63-E489E5F3BAA9}"/>
              </a:ext>
            </a:extLst>
          </p:cNvPr>
          <p:cNvSpPr txBox="1">
            <a:spLocks/>
          </p:cNvSpPr>
          <p:nvPr/>
        </p:nvSpPr>
        <p:spPr>
          <a:xfrm>
            <a:off x="4640893" y="815075"/>
            <a:ext cx="4317872" cy="3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dirty="0">
                <a:solidFill>
                  <a:srgbClr val="FFFFFF"/>
                </a:solidFill>
                <a:latin typeface="Nunito Light"/>
                <a:ea typeface="Nunito Light"/>
                <a:cs typeface="Nunito Light"/>
                <a:sym typeface="Nunito Light"/>
              </a:rPr>
              <a:t>Which neighborhoods/zip codes tends to experience a relatively higher density of pick-ups? </a:t>
            </a:r>
          </a:p>
          <a:p>
            <a:pPr marL="114300" algn="l">
              <a:buClr>
                <a:srgbClr val="FFFFFF"/>
              </a:buClr>
              <a:buSzPts val="1800"/>
            </a:pPr>
            <a:r>
              <a:rPr lang="en-US" sz="1400" dirty="0">
                <a:solidFill>
                  <a:srgbClr val="FFFFFF"/>
                </a:solidFill>
                <a:latin typeface="Nunito Light"/>
                <a:ea typeface="Nunito Light"/>
                <a:cs typeface="Nunito Light"/>
                <a:sym typeface="Nunito Light"/>
              </a:rPr>
              <a:t>Zip codes 10001, 10018, 10178, 10036, 10022, 10110.</a:t>
            </a:r>
          </a:p>
          <a:p>
            <a:pPr marL="114300" algn="l">
              <a:buClr>
                <a:srgbClr val="FFFFFF"/>
              </a:buClr>
              <a:buSzPts val="1800"/>
            </a:pPr>
            <a:r>
              <a:rPr lang="en-US" sz="1400" dirty="0">
                <a:solidFill>
                  <a:srgbClr val="FFFFFF"/>
                </a:solidFill>
                <a:latin typeface="Nunito Light"/>
                <a:ea typeface="Nunito Light"/>
                <a:cs typeface="Nunito Light"/>
                <a:sym typeface="Nunito Light"/>
              </a:rPr>
              <a:t>Along with LGA and JFK airports.</a:t>
            </a:r>
          </a:p>
          <a:p>
            <a:pPr algn="l"/>
            <a:endParaRPr lang="en-US" sz="1400" dirty="0">
              <a:solidFill>
                <a:srgbClr val="FFFFFF"/>
              </a:solidFill>
              <a:latin typeface="Nunito Light"/>
              <a:ea typeface="Nunito Light"/>
              <a:cs typeface="Nunito Light"/>
              <a:sym typeface="Nunito Light"/>
            </a:endParaRPr>
          </a:p>
        </p:txBody>
      </p:sp>
      <p:sp>
        <p:nvSpPr>
          <p:cNvPr id="7" name="Freeform: Shape 6">
            <a:extLst>
              <a:ext uri="{FF2B5EF4-FFF2-40B4-BE49-F238E27FC236}">
                <a16:creationId xmlns:a16="http://schemas.microsoft.com/office/drawing/2014/main" id="{FC5ACFA4-80B3-D4D4-442D-413EBA22B1F0}"/>
              </a:ext>
            </a:extLst>
          </p:cNvPr>
          <p:cNvSpPr/>
          <p:nvPr/>
        </p:nvSpPr>
        <p:spPr>
          <a:xfrm>
            <a:off x="850776" y="2511468"/>
            <a:ext cx="877816" cy="713984"/>
          </a:xfrm>
          <a:custGeom>
            <a:avLst/>
            <a:gdLst>
              <a:gd name="connsiteX0" fmla="*/ 357986 w 877816"/>
              <a:gd name="connsiteY0" fmla="*/ 0 h 713984"/>
              <a:gd name="connsiteX1" fmla="*/ 357986 w 877816"/>
              <a:gd name="connsiteY1" fmla="*/ 0 h 713984"/>
              <a:gd name="connsiteX2" fmla="*/ 295356 w 877816"/>
              <a:gd name="connsiteY2" fmla="*/ 56368 h 713984"/>
              <a:gd name="connsiteX3" fmla="*/ 276566 w 877816"/>
              <a:gd name="connsiteY3" fmla="*/ 75157 h 713984"/>
              <a:gd name="connsiteX4" fmla="*/ 201410 w 877816"/>
              <a:gd name="connsiteY4" fmla="*/ 137787 h 713984"/>
              <a:gd name="connsiteX5" fmla="*/ 188884 w 877816"/>
              <a:gd name="connsiteY5" fmla="*/ 162839 h 713984"/>
              <a:gd name="connsiteX6" fmla="*/ 145043 w 877816"/>
              <a:gd name="connsiteY6" fmla="*/ 212943 h 713984"/>
              <a:gd name="connsiteX7" fmla="*/ 119991 w 877816"/>
              <a:gd name="connsiteY7" fmla="*/ 256784 h 713984"/>
              <a:gd name="connsiteX8" fmla="*/ 94939 w 877816"/>
              <a:gd name="connsiteY8" fmla="*/ 281836 h 713984"/>
              <a:gd name="connsiteX9" fmla="*/ 82413 w 877816"/>
              <a:gd name="connsiteY9" fmla="*/ 306888 h 713984"/>
              <a:gd name="connsiteX10" fmla="*/ 44835 w 877816"/>
              <a:gd name="connsiteY10" fmla="*/ 382044 h 713984"/>
              <a:gd name="connsiteX11" fmla="*/ 13520 w 877816"/>
              <a:gd name="connsiteY11" fmla="*/ 469727 h 713984"/>
              <a:gd name="connsiteX12" fmla="*/ 7257 w 877816"/>
              <a:gd name="connsiteY12" fmla="*/ 513568 h 713984"/>
              <a:gd name="connsiteX13" fmla="*/ 994 w 877816"/>
              <a:gd name="connsiteY13" fmla="*/ 551146 h 713984"/>
              <a:gd name="connsiteX14" fmla="*/ 69887 w 877816"/>
              <a:gd name="connsiteY14" fmla="*/ 713984 h 713984"/>
              <a:gd name="connsiteX15" fmla="*/ 119991 w 877816"/>
              <a:gd name="connsiteY15" fmla="*/ 707721 h 713984"/>
              <a:gd name="connsiteX16" fmla="*/ 138780 w 877816"/>
              <a:gd name="connsiteY16" fmla="*/ 701458 h 713984"/>
              <a:gd name="connsiteX17" fmla="*/ 201410 w 877816"/>
              <a:gd name="connsiteY17" fmla="*/ 670143 h 713984"/>
              <a:gd name="connsiteX18" fmla="*/ 257777 w 877816"/>
              <a:gd name="connsiteY18" fmla="*/ 626302 h 713984"/>
              <a:gd name="connsiteX19" fmla="*/ 376775 w 877816"/>
              <a:gd name="connsiteY19" fmla="*/ 607513 h 713984"/>
              <a:gd name="connsiteX20" fmla="*/ 408090 w 877816"/>
              <a:gd name="connsiteY20" fmla="*/ 601250 h 713984"/>
              <a:gd name="connsiteX21" fmla="*/ 464457 w 877816"/>
              <a:gd name="connsiteY21" fmla="*/ 607513 h 713984"/>
              <a:gd name="connsiteX22" fmla="*/ 646084 w 877816"/>
              <a:gd name="connsiteY22" fmla="*/ 563672 h 713984"/>
              <a:gd name="connsiteX23" fmla="*/ 702451 w 877816"/>
              <a:gd name="connsiteY23" fmla="*/ 507305 h 713984"/>
              <a:gd name="connsiteX24" fmla="*/ 733766 w 877816"/>
              <a:gd name="connsiteY24" fmla="*/ 475990 h 713984"/>
              <a:gd name="connsiteX25" fmla="*/ 790134 w 877816"/>
              <a:gd name="connsiteY25" fmla="*/ 400833 h 713984"/>
              <a:gd name="connsiteX26" fmla="*/ 815186 w 877816"/>
              <a:gd name="connsiteY26" fmla="*/ 369518 h 713984"/>
              <a:gd name="connsiteX27" fmla="*/ 833975 w 877816"/>
              <a:gd name="connsiteY27" fmla="*/ 331940 h 713984"/>
              <a:gd name="connsiteX28" fmla="*/ 877816 w 877816"/>
              <a:gd name="connsiteY28" fmla="*/ 250521 h 713984"/>
              <a:gd name="connsiteX29" fmla="*/ 859027 w 877816"/>
              <a:gd name="connsiteY29" fmla="*/ 181628 h 713984"/>
              <a:gd name="connsiteX30" fmla="*/ 833975 w 877816"/>
              <a:gd name="connsiteY30" fmla="*/ 162839 h 713984"/>
              <a:gd name="connsiteX31" fmla="*/ 714977 w 877816"/>
              <a:gd name="connsiteY31" fmla="*/ 112735 h 713984"/>
              <a:gd name="connsiteX32" fmla="*/ 683662 w 877816"/>
              <a:gd name="connsiteY32" fmla="*/ 87683 h 713984"/>
              <a:gd name="connsiteX33" fmla="*/ 608506 w 877816"/>
              <a:gd name="connsiteY33" fmla="*/ 50105 h 713984"/>
              <a:gd name="connsiteX34" fmla="*/ 564665 w 877816"/>
              <a:gd name="connsiteY34" fmla="*/ 37579 h 713984"/>
              <a:gd name="connsiteX35" fmla="*/ 508298 w 877816"/>
              <a:gd name="connsiteY35" fmla="*/ 31316 h 713984"/>
              <a:gd name="connsiteX36" fmla="*/ 445668 w 877816"/>
              <a:gd name="connsiteY36" fmla="*/ 18790 h 713984"/>
              <a:gd name="connsiteX37" fmla="*/ 389301 w 877816"/>
              <a:gd name="connsiteY37" fmla="*/ 12527 h 713984"/>
              <a:gd name="connsiteX38" fmla="*/ 357986 w 877816"/>
              <a:gd name="connsiteY38" fmla="*/ 0 h 71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77816" h="713984">
                <a:moveTo>
                  <a:pt x="357986" y="0"/>
                </a:moveTo>
                <a:lnTo>
                  <a:pt x="357986" y="0"/>
                </a:lnTo>
                <a:cubicBezTo>
                  <a:pt x="337109" y="18789"/>
                  <a:pt x="315994" y="37317"/>
                  <a:pt x="295356" y="56368"/>
                </a:cubicBezTo>
                <a:cubicBezTo>
                  <a:pt x="288848" y="62376"/>
                  <a:pt x="283421" y="69548"/>
                  <a:pt x="276566" y="75157"/>
                </a:cubicBezTo>
                <a:cubicBezTo>
                  <a:pt x="254674" y="93068"/>
                  <a:pt x="219920" y="113107"/>
                  <a:pt x="201410" y="137787"/>
                </a:cubicBezTo>
                <a:cubicBezTo>
                  <a:pt x="195808" y="145256"/>
                  <a:pt x="193832" y="154922"/>
                  <a:pt x="188884" y="162839"/>
                </a:cubicBezTo>
                <a:cubicBezTo>
                  <a:pt x="167906" y="196403"/>
                  <a:pt x="171936" y="181568"/>
                  <a:pt x="145043" y="212943"/>
                </a:cubicBezTo>
                <a:cubicBezTo>
                  <a:pt x="111497" y="252080"/>
                  <a:pt x="155532" y="209396"/>
                  <a:pt x="119991" y="256784"/>
                </a:cubicBezTo>
                <a:cubicBezTo>
                  <a:pt x="112905" y="266232"/>
                  <a:pt x="102025" y="272388"/>
                  <a:pt x="94939" y="281836"/>
                </a:cubicBezTo>
                <a:cubicBezTo>
                  <a:pt x="89337" y="289305"/>
                  <a:pt x="86947" y="298727"/>
                  <a:pt x="82413" y="306888"/>
                </a:cubicBezTo>
                <a:cubicBezTo>
                  <a:pt x="62479" y="342769"/>
                  <a:pt x="59231" y="338857"/>
                  <a:pt x="44835" y="382044"/>
                </a:cubicBezTo>
                <a:cubicBezTo>
                  <a:pt x="12989" y="477583"/>
                  <a:pt x="52962" y="390842"/>
                  <a:pt x="13520" y="469727"/>
                </a:cubicBezTo>
                <a:cubicBezTo>
                  <a:pt x="11432" y="484341"/>
                  <a:pt x="9502" y="498978"/>
                  <a:pt x="7257" y="513568"/>
                </a:cubicBezTo>
                <a:cubicBezTo>
                  <a:pt x="5326" y="526119"/>
                  <a:pt x="-2794" y="539025"/>
                  <a:pt x="994" y="551146"/>
                </a:cubicBezTo>
                <a:cubicBezTo>
                  <a:pt x="18574" y="607400"/>
                  <a:pt x="46923" y="659705"/>
                  <a:pt x="69887" y="713984"/>
                </a:cubicBezTo>
                <a:cubicBezTo>
                  <a:pt x="86588" y="711896"/>
                  <a:pt x="103431" y="710732"/>
                  <a:pt x="119991" y="707721"/>
                </a:cubicBezTo>
                <a:cubicBezTo>
                  <a:pt x="126486" y="706540"/>
                  <a:pt x="132786" y="704225"/>
                  <a:pt x="138780" y="701458"/>
                </a:cubicBezTo>
                <a:cubicBezTo>
                  <a:pt x="159973" y="691677"/>
                  <a:pt x="182986" y="684473"/>
                  <a:pt x="201410" y="670143"/>
                </a:cubicBezTo>
                <a:cubicBezTo>
                  <a:pt x="220199" y="655529"/>
                  <a:pt x="234436" y="630970"/>
                  <a:pt x="257777" y="626302"/>
                </a:cubicBezTo>
                <a:cubicBezTo>
                  <a:pt x="330691" y="611719"/>
                  <a:pt x="243475" y="628560"/>
                  <a:pt x="376775" y="607513"/>
                </a:cubicBezTo>
                <a:cubicBezTo>
                  <a:pt x="387290" y="605853"/>
                  <a:pt x="397652" y="603338"/>
                  <a:pt x="408090" y="601250"/>
                </a:cubicBezTo>
                <a:cubicBezTo>
                  <a:pt x="426879" y="603338"/>
                  <a:pt x="445640" y="609334"/>
                  <a:pt x="464457" y="607513"/>
                </a:cubicBezTo>
                <a:cubicBezTo>
                  <a:pt x="500978" y="603979"/>
                  <a:pt x="599153" y="592552"/>
                  <a:pt x="646084" y="563672"/>
                </a:cubicBezTo>
                <a:cubicBezTo>
                  <a:pt x="690426" y="536385"/>
                  <a:pt x="674682" y="538545"/>
                  <a:pt x="702451" y="507305"/>
                </a:cubicBezTo>
                <a:cubicBezTo>
                  <a:pt x="712258" y="496272"/>
                  <a:pt x="723891" y="486963"/>
                  <a:pt x="733766" y="475990"/>
                </a:cubicBezTo>
                <a:cubicBezTo>
                  <a:pt x="756098" y="451177"/>
                  <a:pt x="769777" y="427976"/>
                  <a:pt x="790134" y="400833"/>
                </a:cubicBezTo>
                <a:cubicBezTo>
                  <a:pt x="798155" y="390139"/>
                  <a:pt x="808009" y="380796"/>
                  <a:pt x="815186" y="369518"/>
                </a:cubicBezTo>
                <a:cubicBezTo>
                  <a:pt x="822705" y="357703"/>
                  <a:pt x="827027" y="344099"/>
                  <a:pt x="833975" y="331940"/>
                </a:cubicBezTo>
                <a:cubicBezTo>
                  <a:pt x="878703" y="253666"/>
                  <a:pt x="853720" y="310761"/>
                  <a:pt x="877816" y="250521"/>
                </a:cubicBezTo>
                <a:cubicBezTo>
                  <a:pt x="871553" y="227557"/>
                  <a:pt x="869672" y="202918"/>
                  <a:pt x="859027" y="181628"/>
                </a:cubicBezTo>
                <a:cubicBezTo>
                  <a:pt x="854359" y="172292"/>
                  <a:pt x="843185" y="167751"/>
                  <a:pt x="833975" y="162839"/>
                </a:cubicBezTo>
                <a:cubicBezTo>
                  <a:pt x="791204" y="140028"/>
                  <a:pt x="758748" y="129149"/>
                  <a:pt x="714977" y="112735"/>
                </a:cubicBezTo>
                <a:cubicBezTo>
                  <a:pt x="704539" y="104384"/>
                  <a:pt x="694613" y="95349"/>
                  <a:pt x="683662" y="87683"/>
                </a:cubicBezTo>
                <a:cubicBezTo>
                  <a:pt x="660601" y="71540"/>
                  <a:pt x="634948" y="59549"/>
                  <a:pt x="608506" y="50105"/>
                </a:cubicBezTo>
                <a:cubicBezTo>
                  <a:pt x="594193" y="44993"/>
                  <a:pt x="579603" y="40380"/>
                  <a:pt x="564665" y="37579"/>
                </a:cubicBezTo>
                <a:cubicBezTo>
                  <a:pt x="546084" y="34095"/>
                  <a:pt x="526971" y="34264"/>
                  <a:pt x="508298" y="31316"/>
                </a:cubicBezTo>
                <a:cubicBezTo>
                  <a:pt x="487268" y="27996"/>
                  <a:pt x="466698" y="22110"/>
                  <a:pt x="445668" y="18790"/>
                </a:cubicBezTo>
                <a:cubicBezTo>
                  <a:pt x="426995" y="15842"/>
                  <a:pt x="408040" y="15026"/>
                  <a:pt x="389301" y="12527"/>
                </a:cubicBezTo>
                <a:cubicBezTo>
                  <a:pt x="376714" y="10849"/>
                  <a:pt x="363205" y="2088"/>
                  <a:pt x="357986" y="0"/>
                </a:cubicBezTo>
                <a:close/>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49;p31">
            <a:extLst>
              <a:ext uri="{FF2B5EF4-FFF2-40B4-BE49-F238E27FC236}">
                <a16:creationId xmlns:a16="http://schemas.microsoft.com/office/drawing/2014/main" id="{21D77420-E957-B921-EF63-E489E5F3BAA9}"/>
              </a:ext>
            </a:extLst>
          </p:cNvPr>
          <p:cNvSpPr txBox="1">
            <a:spLocks/>
          </p:cNvSpPr>
          <p:nvPr/>
        </p:nvSpPr>
        <p:spPr>
          <a:xfrm>
            <a:off x="4640893" y="815075"/>
            <a:ext cx="4317872" cy="3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dirty="0">
                <a:solidFill>
                  <a:srgbClr val="FFFFFF"/>
                </a:solidFill>
                <a:latin typeface="Nunito Light"/>
                <a:ea typeface="Nunito Light"/>
                <a:cs typeface="Nunito Light"/>
                <a:sym typeface="Nunito Light"/>
              </a:rPr>
              <a:t>Which neighborhoods/zip codes tends to experience a relatively higher density of drop-offs?</a:t>
            </a:r>
          </a:p>
          <a:p>
            <a:pPr marL="114300" algn="l">
              <a:buClr>
                <a:srgbClr val="FFFFFF"/>
              </a:buClr>
              <a:buSzPts val="1800"/>
            </a:pPr>
            <a:r>
              <a:rPr lang="en-US" sz="1400" dirty="0">
                <a:solidFill>
                  <a:srgbClr val="FFFFFF"/>
                </a:solidFill>
                <a:latin typeface="Nunito Light"/>
                <a:ea typeface="Nunito Light"/>
                <a:cs typeface="Nunito Light"/>
                <a:sym typeface="Nunito Light"/>
              </a:rPr>
              <a:t>Similar to pickup, zip codes 10001, 10018, 10178, 10036, 10022, 10110.</a:t>
            </a:r>
          </a:p>
          <a:p>
            <a:pPr marL="114300" algn="l">
              <a:buClr>
                <a:srgbClr val="FFFFFF"/>
              </a:buClr>
              <a:buSzPts val="1800"/>
            </a:pPr>
            <a:r>
              <a:rPr lang="en-US" sz="1400" dirty="0">
                <a:solidFill>
                  <a:srgbClr val="FFFFFF"/>
                </a:solidFill>
                <a:latin typeface="Nunito Light"/>
                <a:ea typeface="Nunito Light"/>
                <a:cs typeface="Nunito Light"/>
                <a:sym typeface="Nunito Light"/>
              </a:rPr>
              <a:t>Along with LGA and JFK airports.</a:t>
            </a:r>
          </a:p>
        </p:txBody>
      </p:sp>
      <p:pic>
        <p:nvPicPr>
          <p:cNvPr id="3" name="Picture 2">
            <a:extLst>
              <a:ext uri="{FF2B5EF4-FFF2-40B4-BE49-F238E27FC236}">
                <a16:creationId xmlns:a16="http://schemas.microsoft.com/office/drawing/2014/main" id="{1DF0556D-F1BF-F836-AF40-6E50DE8D303A}"/>
              </a:ext>
            </a:extLst>
          </p:cNvPr>
          <p:cNvPicPr>
            <a:picLocks noChangeAspect="1"/>
          </p:cNvPicPr>
          <p:nvPr/>
        </p:nvPicPr>
        <p:blipFill>
          <a:blip r:embed="rId3"/>
          <a:stretch>
            <a:fillRect/>
          </a:stretch>
        </p:blipFill>
        <p:spPr>
          <a:xfrm>
            <a:off x="262050" y="892326"/>
            <a:ext cx="4196499" cy="4073299"/>
          </a:xfrm>
          <a:prstGeom prst="rect">
            <a:avLst/>
          </a:prstGeom>
        </p:spPr>
      </p:pic>
      <p:sp>
        <p:nvSpPr>
          <p:cNvPr id="7" name="Freeform: Shape 6">
            <a:extLst>
              <a:ext uri="{FF2B5EF4-FFF2-40B4-BE49-F238E27FC236}">
                <a16:creationId xmlns:a16="http://schemas.microsoft.com/office/drawing/2014/main" id="{FD9162A4-53A5-42E8-6FC1-30C55CE22BF6}"/>
              </a:ext>
            </a:extLst>
          </p:cNvPr>
          <p:cNvSpPr/>
          <p:nvPr/>
        </p:nvSpPr>
        <p:spPr>
          <a:xfrm>
            <a:off x="870559" y="2812093"/>
            <a:ext cx="807929" cy="632565"/>
          </a:xfrm>
          <a:custGeom>
            <a:avLst/>
            <a:gdLst>
              <a:gd name="connsiteX0" fmla="*/ 294362 w 807929"/>
              <a:gd name="connsiteY0" fmla="*/ 37578 h 632565"/>
              <a:gd name="connsiteX1" fmla="*/ 294362 w 807929"/>
              <a:gd name="connsiteY1" fmla="*/ 37578 h 632565"/>
              <a:gd name="connsiteX2" fmla="*/ 225468 w 807929"/>
              <a:gd name="connsiteY2" fmla="*/ 100208 h 632565"/>
              <a:gd name="connsiteX3" fmla="*/ 212942 w 807929"/>
              <a:gd name="connsiteY3" fmla="*/ 125260 h 632565"/>
              <a:gd name="connsiteX4" fmla="*/ 187890 w 807929"/>
              <a:gd name="connsiteY4" fmla="*/ 162839 h 632565"/>
              <a:gd name="connsiteX5" fmla="*/ 156575 w 807929"/>
              <a:gd name="connsiteY5" fmla="*/ 200417 h 632565"/>
              <a:gd name="connsiteX6" fmla="*/ 112734 w 807929"/>
              <a:gd name="connsiteY6" fmla="*/ 275573 h 632565"/>
              <a:gd name="connsiteX7" fmla="*/ 87682 w 807929"/>
              <a:gd name="connsiteY7" fmla="*/ 306888 h 632565"/>
              <a:gd name="connsiteX8" fmla="*/ 62630 w 807929"/>
              <a:gd name="connsiteY8" fmla="*/ 369518 h 632565"/>
              <a:gd name="connsiteX9" fmla="*/ 56367 w 807929"/>
              <a:gd name="connsiteY9" fmla="*/ 388307 h 632565"/>
              <a:gd name="connsiteX10" fmla="*/ 31315 w 807929"/>
              <a:gd name="connsiteY10" fmla="*/ 438411 h 632565"/>
              <a:gd name="connsiteX11" fmla="*/ 6263 w 807929"/>
              <a:gd name="connsiteY11" fmla="*/ 482252 h 632565"/>
              <a:gd name="connsiteX12" fmla="*/ 0 w 807929"/>
              <a:gd name="connsiteY12" fmla="*/ 501041 h 632565"/>
              <a:gd name="connsiteX13" fmla="*/ 25052 w 807929"/>
              <a:gd name="connsiteY13" fmla="*/ 607512 h 632565"/>
              <a:gd name="connsiteX14" fmla="*/ 50104 w 807929"/>
              <a:gd name="connsiteY14" fmla="*/ 626302 h 632565"/>
              <a:gd name="connsiteX15" fmla="*/ 100208 w 807929"/>
              <a:gd name="connsiteY15" fmla="*/ 632565 h 632565"/>
              <a:gd name="connsiteX16" fmla="*/ 200416 w 807929"/>
              <a:gd name="connsiteY16" fmla="*/ 613775 h 632565"/>
              <a:gd name="connsiteX17" fmla="*/ 256783 w 807929"/>
              <a:gd name="connsiteY17" fmla="*/ 607512 h 632565"/>
              <a:gd name="connsiteX18" fmla="*/ 281836 w 807929"/>
              <a:gd name="connsiteY18" fmla="*/ 601249 h 632565"/>
              <a:gd name="connsiteX19" fmla="*/ 344466 w 807929"/>
              <a:gd name="connsiteY19" fmla="*/ 588723 h 632565"/>
              <a:gd name="connsiteX20" fmla="*/ 413359 w 807929"/>
              <a:gd name="connsiteY20" fmla="*/ 563671 h 632565"/>
              <a:gd name="connsiteX21" fmla="*/ 582460 w 807929"/>
              <a:gd name="connsiteY21" fmla="*/ 538619 h 632565"/>
              <a:gd name="connsiteX22" fmla="*/ 613775 w 807929"/>
              <a:gd name="connsiteY22" fmla="*/ 526093 h 632565"/>
              <a:gd name="connsiteX23" fmla="*/ 651353 w 807929"/>
              <a:gd name="connsiteY23" fmla="*/ 463463 h 632565"/>
              <a:gd name="connsiteX24" fmla="*/ 695194 w 807929"/>
              <a:gd name="connsiteY24" fmla="*/ 419622 h 632565"/>
              <a:gd name="connsiteX25" fmla="*/ 732773 w 807929"/>
              <a:gd name="connsiteY25" fmla="*/ 356992 h 632565"/>
              <a:gd name="connsiteX26" fmla="*/ 751562 w 807929"/>
              <a:gd name="connsiteY26" fmla="*/ 331940 h 632565"/>
              <a:gd name="connsiteX27" fmla="*/ 789140 w 807929"/>
              <a:gd name="connsiteY27" fmla="*/ 269310 h 632565"/>
              <a:gd name="connsiteX28" fmla="*/ 807929 w 807929"/>
              <a:gd name="connsiteY28" fmla="*/ 206680 h 632565"/>
              <a:gd name="connsiteX29" fmla="*/ 770351 w 807929"/>
              <a:gd name="connsiteY29" fmla="*/ 118997 h 632565"/>
              <a:gd name="connsiteX30" fmla="*/ 757825 w 807929"/>
              <a:gd name="connsiteY30" fmla="*/ 100208 h 632565"/>
              <a:gd name="connsiteX31" fmla="*/ 713983 w 807929"/>
              <a:gd name="connsiteY31" fmla="*/ 81419 h 632565"/>
              <a:gd name="connsiteX32" fmla="*/ 626301 w 807929"/>
              <a:gd name="connsiteY32" fmla="*/ 31315 h 632565"/>
              <a:gd name="connsiteX33" fmla="*/ 594986 w 807929"/>
              <a:gd name="connsiteY33" fmla="*/ 18789 h 632565"/>
              <a:gd name="connsiteX34" fmla="*/ 551145 w 807929"/>
              <a:gd name="connsiteY34" fmla="*/ 12526 h 632565"/>
              <a:gd name="connsiteX35" fmla="*/ 488515 w 807929"/>
              <a:gd name="connsiteY35" fmla="*/ 6263 h 632565"/>
              <a:gd name="connsiteX36" fmla="*/ 432148 w 807929"/>
              <a:gd name="connsiteY36" fmla="*/ 0 h 632565"/>
              <a:gd name="connsiteX37" fmla="*/ 237994 w 807929"/>
              <a:gd name="connsiteY37" fmla="*/ 18789 h 632565"/>
              <a:gd name="connsiteX38" fmla="*/ 225468 w 807929"/>
              <a:gd name="connsiteY38" fmla="*/ 37578 h 632565"/>
              <a:gd name="connsiteX39" fmla="*/ 256783 w 807929"/>
              <a:gd name="connsiteY39" fmla="*/ 56367 h 632565"/>
              <a:gd name="connsiteX40" fmla="*/ 294362 w 807929"/>
              <a:gd name="connsiteY40" fmla="*/ 37578 h 63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7929" h="632565">
                <a:moveTo>
                  <a:pt x="294362" y="37578"/>
                </a:moveTo>
                <a:lnTo>
                  <a:pt x="294362" y="37578"/>
                </a:lnTo>
                <a:cubicBezTo>
                  <a:pt x="271397" y="58455"/>
                  <a:pt x="246586" y="77465"/>
                  <a:pt x="225468" y="100208"/>
                </a:cubicBezTo>
                <a:cubicBezTo>
                  <a:pt x="219115" y="107050"/>
                  <a:pt x="217745" y="117254"/>
                  <a:pt x="212942" y="125260"/>
                </a:cubicBezTo>
                <a:cubicBezTo>
                  <a:pt x="205197" y="138169"/>
                  <a:pt x="197133" y="150955"/>
                  <a:pt x="187890" y="162839"/>
                </a:cubicBezTo>
                <a:cubicBezTo>
                  <a:pt x="154671" y="205550"/>
                  <a:pt x="181754" y="158451"/>
                  <a:pt x="156575" y="200417"/>
                </a:cubicBezTo>
                <a:cubicBezTo>
                  <a:pt x="141653" y="225287"/>
                  <a:pt x="130852" y="252926"/>
                  <a:pt x="112734" y="275573"/>
                </a:cubicBezTo>
                <a:cubicBezTo>
                  <a:pt x="104383" y="286011"/>
                  <a:pt x="93973" y="295093"/>
                  <a:pt x="87682" y="306888"/>
                </a:cubicBezTo>
                <a:cubicBezTo>
                  <a:pt x="77101" y="326728"/>
                  <a:pt x="69740" y="348187"/>
                  <a:pt x="62630" y="369518"/>
                </a:cubicBezTo>
                <a:cubicBezTo>
                  <a:pt x="60542" y="375781"/>
                  <a:pt x="59099" y="382297"/>
                  <a:pt x="56367" y="388307"/>
                </a:cubicBezTo>
                <a:cubicBezTo>
                  <a:pt x="48640" y="405306"/>
                  <a:pt x="41673" y="422874"/>
                  <a:pt x="31315" y="438411"/>
                </a:cubicBezTo>
                <a:cubicBezTo>
                  <a:pt x="18735" y="457281"/>
                  <a:pt x="15798" y="460003"/>
                  <a:pt x="6263" y="482252"/>
                </a:cubicBezTo>
                <a:cubicBezTo>
                  <a:pt x="3662" y="488320"/>
                  <a:pt x="2088" y="494778"/>
                  <a:pt x="0" y="501041"/>
                </a:cubicBezTo>
                <a:cubicBezTo>
                  <a:pt x="2546" y="517593"/>
                  <a:pt x="4122" y="583093"/>
                  <a:pt x="25052" y="607512"/>
                </a:cubicBezTo>
                <a:cubicBezTo>
                  <a:pt x="31845" y="615438"/>
                  <a:pt x="40201" y="623001"/>
                  <a:pt x="50104" y="626302"/>
                </a:cubicBezTo>
                <a:cubicBezTo>
                  <a:pt x="66072" y="631625"/>
                  <a:pt x="83507" y="630477"/>
                  <a:pt x="100208" y="632565"/>
                </a:cubicBezTo>
                <a:cubicBezTo>
                  <a:pt x="126154" y="627376"/>
                  <a:pt x="171146" y="617678"/>
                  <a:pt x="200416" y="613775"/>
                </a:cubicBezTo>
                <a:cubicBezTo>
                  <a:pt x="219155" y="611276"/>
                  <a:pt x="237994" y="609600"/>
                  <a:pt x="256783" y="607512"/>
                </a:cubicBezTo>
                <a:cubicBezTo>
                  <a:pt x="265134" y="605424"/>
                  <a:pt x="273395" y="602937"/>
                  <a:pt x="281836" y="601249"/>
                </a:cubicBezTo>
                <a:cubicBezTo>
                  <a:pt x="299001" y="597816"/>
                  <a:pt x="326686" y="595188"/>
                  <a:pt x="344466" y="588723"/>
                </a:cubicBezTo>
                <a:cubicBezTo>
                  <a:pt x="380050" y="575783"/>
                  <a:pt x="381636" y="568788"/>
                  <a:pt x="413359" y="563671"/>
                </a:cubicBezTo>
                <a:cubicBezTo>
                  <a:pt x="469614" y="554598"/>
                  <a:pt x="526093" y="546970"/>
                  <a:pt x="582460" y="538619"/>
                </a:cubicBezTo>
                <a:cubicBezTo>
                  <a:pt x="592898" y="534444"/>
                  <a:pt x="605372" y="533562"/>
                  <a:pt x="613775" y="526093"/>
                </a:cubicBezTo>
                <a:cubicBezTo>
                  <a:pt x="661041" y="484079"/>
                  <a:pt x="621530" y="499913"/>
                  <a:pt x="651353" y="463463"/>
                </a:cubicBezTo>
                <a:cubicBezTo>
                  <a:pt x="664440" y="447468"/>
                  <a:pt x="685952" y="438107"/>
                  <a:pt x="695194" y="419622"/>
                </a:cubicBezTo>
                <a:cubicBezTo>
                  <a:pt x="712110" y="385790"/>
                  <a:pt x="706318" y="394784"/>
                  <a:pt x="732773" y="356992"/>
                </a:cubicBezTo>
                <a:cubicBezTo>
                  <a:pt x="738759" y="348441"/>
                  <a:pt x="746192" y="340891"/>
                  <a:pt x="751562" y="331940"/>
                </a:cubicBezTo>
                <a:cubicBezTo>
                  <a:pt x="798476" y="253749"/>
                  <a:pt x="744464" y="328878"/>
                  <a:pt x="789140" y="269310"/>
                </a:cubicBezTo>
                <a:cubicBezTo>
                  <a:pt x="804388" y="223566"/>
                  <a:pt x="798464" y="244541"/>
                  <a:pt x="807929" y="206680"/>
                </a:cubicBezTo>
                <a:cubicBezTo>
                  <a:pt x="791752" y="141970"/>
                  <a:pt x="804953" y="170899"/>
                  <a:pt x="770351" y="118997"/>
                </a:cubicBezTo>
                <a:cubicBezTo>
                  <a:pt x="766176" y="112734"/>
                  <a:pt x="764744" y="103173"/>
                  <a:pt x="757825" y="100208"/>
                </a:cubicBezTo>
                <a:cubicBezTo>
                  <a:pt x="743211" y="93945"/>
                  <a:pt x="728012" y="88901"/>
                  <a:pt x="713983" y="81419"/>
                </a:cubicBezTo>
                <a:cubicBezTo>
                  <a:pt x="624667" y="33784"/>
                  <a:pt x="700933" y="65238"/>
                  <a:pt x="626301" y="31315"/>
                </a:cubicBezTo>
                <a:cubicBezTo>
                  <a:pt x="616066" y="26663"/>
                  <a:pt x="605893" y="21516"/>
                  <a:pt x="594986" y="18789"/>
                </a:cubicBezTo>
                <a:cubicBezTo>
                  <a:pt x="580665" y="15209"/>
                  <a:pt x="565806" y="14251"/>
                  <a:pt x="551145" y="12526"/>
                </a:cubicBezTo>
                <a:cubicBezTo>
                  <a:pt x="530308" y="10075"/>
                  <a:pt x="509381" y="8459"/>
                  <a:pt x="488515" y="6263"/>
                </a:cubicBezTo>
                <a:lnTo>
                  <a:pt x="432148" y="0"/>
                </a:lnTo>
                <a:cubicBezTo>
                  <a:pt x="367430" y="6263"/>
                  <a:pt x="301966" y="7158"/>
                  <a:pt x="237994" y="18789"/>
                </a:cubicBezTo>
                <a:cubicBezTo>
                  <a:pt x="230588" y="20135"/>
                  <a:pt x="222102" y="30845"/>
                  <a:pt x="225468" y="37578"/>
                </a:cubicBezTo>
                <a:cubicBezTo>
                  <a:pt x="230912" y="48466"/>
                  <a:pt x="246654" y="49615"/>
                  <a:pt x="256783" y="56367"/>
                </a:cubicBezTo>
                <a:cubicBezTo>
                  <a:pt x="259240" y="58005"/>
                  <a:pt x="288099" y="40709"/>
                  <a:pt x="294362" y="37578"/>
                </a:cubicBezTo>
                <a:close/>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151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49;p31">
            <a:extLst>
              <a:ext uri="{FF2B5EF4-FFF2-40B4-BE49-F238E27FC236}">
                <a16:creationId xmlns:a16="http://schemas.microsoft.com/office/drawing/2014/main" id="{21D77420-E957-B921-EF63-E489E5F3BAA9}"/>
              </a:ext>
            </a:extLst>
          </p:cNvPr>
          <p:cNvSpPr txBox="1">
            <a:spLocks/>
          </p:cNvSpPr>
          <p:nvPr/>
        </p:nvSpPr>
        <p:spPr>
          <a:xfrm>
            <a:off x="5066778" y="815075"/>
            <a:ext cx="3891987" cy="3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dirty="0">
                <a:solidFill>
                  <a:srgbClr val="FFFFFF"/>
                </a:solidFill>
                <a:latin typeface="Nunito Light"/>
                <a:ea typeface="Nunito Light"/>
                <a:cs typeface="Nunito Light"/>
                <a:sym typeface="Nunito Light"/>
              </a:rPr>
              <a:t>Which neighborhoods/zip codes tends to have the highest duration-to-distance ratios, based on pick-up?</a:t>
            </a:r>
          </a:p>
          <a:p>
            <a:pPr marL="114300" algn="l">
              <a:buClr>
                <a:srgbClr val="FFFFFF"/>
              </a:buClr>
              <a:buSzPts val="1800"/>
            </a:pPr>
            <a:r>
              <a:rPr lang="en-US" sz="1400" dirty="0">
                <a:solidFill>
                  <a:srgbClr val="FFFFFF"/>
                </a:solidFill>
                <a:latin typeface="Nunito Light"/>
                <a:ea typeface="Nunito Light"/>
                <a:cs typeface="Nunito Light"/>
                <a:sym typeface="Nunito Light"/>
              </a:rPr>
              <a:t>Outliers in PA, NJ, DC and in ocean are removed.</a:t>
            </a:r>
          </a:p>
          <a:p>
            <a:pPr marL="114300" algn="l">
              <a:buClr>
                <a:srgbClr val="FFFFFF"/>
              </a:buClr>
              <a:buSzPts val="1800"/>
            </a:pPr>
            <a:r>
              <a:rPr lang="en-US" sz="1400" dirty="0">
                <a:solidFill>
                  <a:srgbClr val="FFFFFF"/>
                </a:solidFill>
                <a:latin typeface="Nunito Light"/>
                <a:ea typeface="Nunito Light"/>
                <a:cs typeface="Nunito Light"/>
                <a:sym typeface="Nunito Light"/>
              </a:rPr>
              <a:t>Limiting the duration-to-distance ratios to between 50 and 100k, majority are concentrated in </a:t>
            </a:r>
            <a:r>
              <a:rPr lang="en-US" sz="1400" dirty="0" err="1">
                <a:solidFill>
                  <a:srgbClr val="FFFFFF"/>
                </a:solidFill>
                <a:latin typeface="Nunito Light"/>
                <a:ea typeface="Nunito Light"/>
                <a:cs typeface="Nunito Light"/>
                <a:sym typeface="Nunito Light"/>
              </a:rPr>
              <a:t>zipcodes</a:t>
            </a:r>
            <a:r>
              <a:rPr lang="en-US" sz="1400" dirty="0">
                <a:solidFill>
                  <a:srgbClr val="FFFFFF"/>
                </a:solidFill>
                <a:latin typeface="Nunito Light"/>
                <a:ea typeface="Nunito Light"/>
                <a:cs typeface="Nunito Light"/>
                <a:sym typeface="Nunito Light"/>
              </a:rPr>
              <a:t> 10171, 10123, 10003, 10110.</a:t>
            </a:r>
          </a:p>
          <a:p>
            <a:pPr marL="114300" algn="l">
              <a:buClr>
                <a:srgbClr val="FFFFFF"/>
              </a:buClr>
              <a:buSzPts val="1800"/>
            </a:pPr>
            <a:r>
              <a:rPr lang="en-US" sz="1400" dirty="0">
                <a:solidFill>
                  <a:srgbClr val="FFFFFF"/>
                </a:solidFill>
                <a:latin typeface="Nunito Light"/>
                <a:ea typeface="Nunito Light"/>
                <a:cs typeface="Nunito Light"/>
                <a:sym typeface="Nunito Light"/>
              </a:rPr>
              <a:t>Along with LGA and JFK airports.</a:t>
            </a:r>
          </a:p>
          <a:p>
            <a:pPr marL="114300" algn="l">
              <a:buClr>
                <a:srgbClr val="FFFFFF"/>
              </a:buClr>
              <a:buSzPts val="1800"/>
            </a:pPr>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7930AED8-3861-6AFA-3044-DFAEC50B16DB}"/>
              </a:ext>
            </a:extLst>
          </p:cNvPr>
          <p:cNvPicPr>
            <a:picLocks noChangeAspect="1"/>
          </p:cNvPicPr>
          <p:nvPr/>
        </p:nvPicPr>
        <p:blipFill>
          <a:blip r:embed="rId3"/>
          <a:stretch>
            <a:fillRect/>
          </a:stretch>
        </p:blipFill>
        <p:spPr>
          <a:xfrm>
            <a:off x="185235" y="815075"/>
            <a:ext cx="4881543" cy="4062803"/>
          </a:xfrm>
          <a:prstGeom prst="rect">
            <a:avLst/>
          </a:prstGeom>
        </p:spPr>
      </p:pic>
      <p:sp>
        <p:nvSpPr>
          <p:cNvPr id="4" name="Freeform: Shape 3">
            <a:extLst>
              <a:ext uri="{FF2B5EF4-FFF2-40B4-BE49-F238E27FC236}">
                <a16:creationId xmlns:a16="http://schemas.microsoft.com/office/drawing/2014/main" id="{F628EC98-13A0-EEBC-C14C-EEE448F4F18F}"/>
              </a:ext>
            </a:extLst>
          </p:cNvPr>
          <p:cNvSpPr/>
          <p:nvPr/>
        </p:nvSpPr>
        <p:spPr>
          <a:xfrm>
            <a:off x="926926" y="2655518"/>
            <a:ext cx="551448" cy="388307"/>
          </a:xfrm>
          <a:custGeom>
            <a:avLst/>
            <a:gdLst>
              <a:gd name="connsiteX0" fmla="*/ 363255 w 551448"/>
              <a:gd name="connsiteY0" fmla="*/ 0 h 388307"/>
              <a:gd name="connsiteX1" fmla="*/ 363255 w 551448"/>
              <a:gd name="connsiteY1" fmla="*/ 0 h 388307"/>
              <a:gd name="connsiteX2" fmla="*/ 275573 w 551448"/>
              <a:gd name="connsiteY2" fmla="*/ 31315 h 388307"/>
              <a:gd name="connsiteX3" fmla="*/ 187890 w 551448"/>
              <a:gd name="connsiteY3" fmla="*/ 100208 h 388307"/>
              <a:gd name="connsiteX4" fmla="*/ 169101 w 551448"/>
              <a:gd name="connsiteY4" fmla="*/ 112734 h 388307"/>
              <a:gd name="connsiteX5" fmla="*/ 118997 w 551448"/>
              <a:gd name="connsiteY5" fmla="*/ 137786 h 388307"/>
              <a:gd name="connsiteX6" fmla="*/ 56367 w 551448"/>
              <a:gd name="connsiteY6" fmla="*/ 169101 h 388307"/>
              <a:gd name="connsiteX7" fmla="*/ 25052 w 551448"/>
              <a:gd name="connsiteY7" fmla="*/ 206679 h 388307"/>
              <a:gd name="connsiteX8" fmla="*/ 12526 w 551448"/>
              <a:gd name="connsiteY8" fmla="*/ 250520 h 388307"/>
              <a:gd name="connsiteX9" fmla="*/ 0 w 551448"/>
              <a:gd name="connsiteY9" fmla="*/ 281835 h 388307"/>
              <a:gd name="connsiteX10" fmla="*/ 6263 w 551448"/>
              <a:gd name="connsiteY10" fmla="*/ 325677 h 388307"/>
              <a:gd name="connsiteX11" fmla="*/ 12526 w 551448"/>
              <a:gd name="connsiteY11" fmla="*/ 344466 h 388307"/>
              <a:gd name="connsiteX12" fmla="*/ 75156 w 551448"/>
              <a:gd name="connsiteY12" fmla="*/ 382044 h 388307"/>
              <a:gd name="connsiteX13" fmla="*/ 106471 w 551448"/>
              <a:gd name="connsiteY13" fmla="*/ 388307 h 388307"/>
              <a:gd name="connsiteX14" fmla="*/ 250521 w 551448"/>
              <a:gd name="connsiteY14" fmla="*/ 382044 h 388307"/>
              <a:gd name="connsiteX15" fmla="*/ 300625 w 551448"/>
              <a:gd name="connsiteY15" fmla="*/ 363255 h 388307"/>
              <a:gd name="connsiteX16" fmla="*/ 382044 w 551448"/>
              <a:gd name="connsiteY16" fmla="*/ 325677 h 388307"/>
              <a:gd name="connsiteX17" fmla="*/ 432148 w 551448"/>
              <a:gd name="connsiteY17" fmla="*/ 294361 h 388307"/>
              <a:gd name="connsiteX18" fmla="*/ 519830 w 551448"/>
              <a:gd name="connsiteY18" fmla="*/ 269309 h 388307"/>
              <a:gd name="connsiteX19" fmla="*/ 538619 w 551448"/>
              <a:gd name="connsiteY19" fmla="*/ 263046 h 388307"/>
              <a:gd name="connsiteX20" fmla="*/ 551145 w 551448"/>
              <a:gd name="connsiteY20" fmla="*/ 212942 h 388307"/>
              <a:gd name="connsiteX21" fmla="*/ 513567 w 551448"/>
              <a:gd name="connsiteY21" fmla="*/ 131523 h 388307"/>
              <a:gd name="connsiteX22" fmla="*/ 469726 w 551448"/>
              <a:gd name="connsiteY22" fmla="*/ 68893 h 388307"/>
              <a:gd name="connsiteX23" fmla="*/ 444674 w 551448"/>
              <a:gd name="connsiteY23" fmla="*/ 50104 h 388307"/>
              <a:gd name="connsiteX24" fmla="*/ 419622 w 551448"/>
              <a:gd name="connsiteY24" fmla="*/ 37578 h 388307"/>
              <a:gd name="connsiteX25" fmla="*/ 319414 w 551448"/>
              <a:gd name="connsiteY25" fmla="*/ 31315 h 388307"/>
              <a:gd name="connsiteX26" fmla="*/ 237995 w 551448"/>
              <a:gd name="connsiteY26" fmla="*/ 75156 h 3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448" h="388307">
                <a:moveTo>
                  <a:pt x="363255" y="0"/>
                </a:moveTo>
                <a:lnTo>
                  <a:pt x="363255" y="0"/>
                </a:lnTo>
                <a:cubicBezTo>
                  <a:pt x="334028" y="10438"/>
                  <a:pt x="302862" y="16533"/>
                  <a:pt x="275573" y="31315"/>
                </a:cubicBezTo>
                <a:cubicBezTo>
                  <a:pt x="271769" y="33375"/>
                  <a:pt x="208180" y="86681"/>
                  <a:pt x="187890" y="100208"/>
                </a:cubicBezTo>
                <a:cubicBezTo>
                  <a:pt x="181627" y="104383"/>
                  <a:pt x="175709" y="109130"/>
                  <a:pt x="169101" y="112734"/>
                </a:cubicBezTo>
                <a:cubicBezTo>
                  <a:pt x="152708" y="121675"/>
                  <a:pt x="135009" y="128179"/>
                  <a:pt x="118997" y="137786"/>
                </a:cubicBezTo>
                <a:cubicBezTo>
                  <a:pt x="78042" y="162359"/>
                  <a:pt x="98984" y="152054"/>
                  <a:pt x="56367" y="169101"/>
                </a:cubicBezTo>
                <a:cubicBezTo>
                  <a:pt x="42516" y="182952"/>
                  <a:pt x="33772" y="189240"/>
                  <a:pt x="25052" y="206679"/>
                </a:cubicBezTo>
                <a:cubicBezTo>
                  <a:pt x="19020" y="218742"/>
                  <a:pt x="16539" y="238480"/>
                  <a:pt x="12526" y="250520"/>
                </a:cubicBezTo>
                <a:cubicBezTo>
                  <a:pt x="8971" y="261186"/>
                  <a:pt x="4175" y="271397"/>
                  <a:pt x="0" y="281835"/>
                </a:cubicBezTo>
                <a:cubicBezTo>
                  <a:pt x="2088" y="296449"/>
                  <a:pt x="3368" y="311201"/>
                  <a:pt x="6263" y="325677"/>
                </a:cubicBezTo>
                <a:cubicBezTo>
                  <a:pt x="7558" y="332151"/>
                  <a:pt x="7858" y="339798"/>
                  <a:pt x="12526" y="344466"/>
                </a:cubicBezTo>
                <a:cubicBezTo>
                  <a:pt x="19672" y="351612"/>
                  <a:pt x="60330" y="377102"/>
                  <a:pt x="75156" y="382044"/>
                </a:cubicBezTo>
                <a:cubicBezTo>
                  <a:pt x="85255" y="385410"/>
                  <a:pt x="96033" y="386219"/>
                  <a:pt x="106471" y="388307"/>
                </a:cubicBezTo>
                <a:cubicBezTo>
                  <a:pt x="154488" y="386219"/>
                  <a:pt x="202854" y="388195"/>
                  <a:pt x="250521" y="382044"/>
                </a:cubicBezTo>
                <a:cubicBezTo>
                  <a:pt x="268211" y="379761"/>
                  <a:pt x="284325" y="370499"/>
                  <a:pt x="300625" y="363255"/>
                </a:cubicBezTo>
                <a:cubicBezTo>
                  <a:pt x="403427" y="317565"/>
                  <a:pt x="331420" y="342552"/>
                  <a:pt x="382044" y="325677"/>
                </a:cubicBezTo>
                <a:cubicBezTo>
                  <a:pt x="403581" y="309523"/>
                  <a:pt x="407584" y="304187"/>
                  <a:pt x="432148" y="294361"/>
                </a:cubicBezTo>
                <a:cubicBezTo>
                  <a:pt x="466436" y="280646"/>
                  <a:pt x="482501" y="279490"/>
                  <a:pt x="519830" y="269309"/>
                </a:cubicBezTo>
                <a:cubicBezTo>
                  <a:pt x="526199" y="267572"/>
                  <a:pt x="532356" y="265134"/>
                  <a:pt x="538619" y="263046"/>
                </a:cubicBezTo>
                <a:cubicBezTo>
                  <a:pt x="542141" y="252481"/>
                  <a:pt x="553435" y="221187"/>
                  <a:pt x="551145" y="212942"/>
                </a:cubicBezTo>
                <a:cubicBezTo>
                  <a:pt x="543145" y="184142"/>
                  <a:pt x="526935" y="158258"/>
                  <a:pt x="513567" y="131523"/>
                </a:cubicBezTo>
                <a:cubicBezTo>
                  <a:pt x="503891" y="112170"/>
                  <a:pt x="484823" y="83990"/>
                  <a:pt x="469726" y="68893"/>
                </a:cubicBezTo>
                <a:cubicBezTo>
                  <a:pt x="462345" y="61512"/>
                  <a:pt x="453526" y="55636"/>
                  <a:pt x="444674" y="50104"/>
                </a:cubicBezTo>
                <a:cubicBezTo>
                  <a:pt x="436757" y="45156"/>
                  <a:pt x="428844" y="39034"/>
                  <a:pt x="419622" y="37578"/>
                </a:cubicBezTo>
                <a:cubicBezTo>
                  <a:pt x="379077" y="31176"/>
                  <a:pt x="353371" y="31315"/>
                  <a:pt x="319414" y="31315"/>
                </a:cubicBezTo>
                <a:lnTo>
                  <a:pt x="237995" y="75156"/>
                </a:lnTo>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16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49;p31">
            <a:extLst>
              <a:ext uri="{FF2B5EF4-FFF2-40B4-BE49-F238E27FC236}">
                <a16:creationId xmlns:a16="http://schemas.microsoft.com/office/drawing/2014/main" id="{21D77420-E957-B921-EF63-E489E5F3BAA9}"/>
              </a:ext>
            </a:extLst>
          </p:cNvPr>
          <p:cNvSpPr txBox="1">
            <a:spLocks/>
          </p:cNvSpPr>
          <p:nvPr/>
        </p:nvSpPr>
        <p:spPr>
          <a:xfrm>
            <a:off x="5041725" y="815075"/>
            <a:ext cx="3917039" cy="3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dirty="0">
                <a:solidFill>
                  <a:srgbClr val="FFFFFF"/>
                </a:solidFill>
                <a:latin typeface="Nunito Light"/>
                <a:ea typeface="Nunito Light"/>
                <a:cs typeface="Nunito Light"/>
                <a:sym typeface="Nunito Light"/>
              </a:rPr>
              <a:t>Which neighborhoods/zip codes tends to have the highest duration-to-distance ratios, based on drop-off?</a:t>
            </a:r>
          </a:p>
          <a:p>
            <a:pPr marL="114300" algn="l">
              <a:buClr>
                <a:srgbClr val="FFFFFF"/>
              </a:buClr>
              <a:buSzPts val="1800"/>
            </a:pPr>
            <a:r>
              <a:rPr lang="en-US" sz="1400" dirty="0">
                <a:solidFill>
                  <a:srgbClr val="FFFFFF"/>
                </a:solidFill>
                <a:latin typeface="Nunito Light"/>
                <a:ea typeface="Nunito Light"/>
                <a:cs typeface="Nunito Light"/>
                <a:sym typeface="Nunito Light"/>
              </a:rPr>
              <a:t>Outliers in PA, NJ, DC and in ocean are removed.</a:t>
            </a:r>
          </a:p>
          <a:p>
            <a:pPr marL="114300" algn="l">
              <a:buClr>
                <a:srgbClr val="FFFFFF"/>
              </a:buClr>
              <a:buSzPts val="1800"/>
            </a:pPr>
            <a:r>
              <a:rPr lang="en-US" sz="1400" dirty="0">
                <a:solidFill>
                  <a:srgbClr val="FFFFFF"/>
                </a:solidFill>
                <a:latin typeface="Nunito Light"/>
                <a:ea typeface="Nunito Light"/>
                <a:cs typeface="Nunito Light"/>
                <a:sym typeface="Nunito Light"/>
              </a:rPr>
              <a:t>Limiting the duration-to-distance ratios to between 100k and 500k, majority are concentrated in </a:t>
            </a:r>
            <a:r>
              <a:rPr lang="en-US" sz="1400" dirty="0" err="1">
                <a:solidFill>
                  <a:srgbClr val="FFFFFF"/>
                </a:solidFill>
                <a:latin typeface="Nunito Light"/>
                <a:ea typeface="Nunito Light"/>
                <a:cs typeface="Nunito Light"/>
                <a:sym typeface="Nunito Light"/>
              </a:rPr>
              <a:t>zipcodes</a:t>
            </a:r>
            <a:r>
              <a:rPr lang="en-US" sz="1400" dirty="0">
                <a:solidFill>
                  <a:srgbClr val="FFFFFF"/>
                </a:solidFill>
                <a:latin typeface="Nunito Light"/>
                <a:ea typeface="Nunito Light"/>
                <a:cs typeface="Nunito Light"/>
                <a:sym typeface="Nunito Light"/>
              </a:rPr>
              <a:t> 10019, 10158, 10010, 10018.</a:t>
            </a:r>
          </a:p>
          <a:p>
            <a:pPr marL="114300" algn="l">
              <a:buClr>
                <a:srgbClr val="FFFFFF"/>
              </a:buClr>
              <a:buSzPts val="1800"/>
            </a:pPr>
            <a:r>
              <a:rPr lang="en-US" sz="1400" dirty="0">
                <a:solidFill>
                  <a:srgbClr val="FFFFFF"/>
                </a:solidFill>
                <a:latin typeface="Nunito Light"/>
                <a:ea typeface="Nunito Light"/>
                <a:cs typeface="Nunito Light"/>
                <a:sym typeface="Nunito Light"/>
              </a:rPr>
              <a:t>Also LGA and JFK airports too.</a:t>
            </a:r>
          </a:p>
        </p:txBody>
      </p:sp>
      <p:pic>
        <p:nvPicPr>
          <p:cNvPr id="3" name="Picture 2">
            <a:extLst>
              <a:ext uri="{FF2B5EF4-FFF2-40B4-BE49-F238E27FC236}">
                <a16:creationId xmlns:a16="http://schemas.microsoft.com/office/drawing/2014/main" id="{78A0368A-CC37-13FF-B000-8FBC91BF74A7}"/>
              </a:ext>
            </a:extLst>
          </p:cNvPr>
          <p:cNvPicPr>
            <a:picLocks noChangeAspect="1"/>
          </p:cNvPicPr>
          <p:nvPr/>
        </p:nvPicPr>
        <p:blipFill>
          <a:blip r:embed="rId3"/>
          <a:stretch>
            <a:fillRect/>
          </a:stretch>
        </p:blipFill>
        <p:spPr>
          <a:xfrm>
            <a:off x="111465" y="983292"/>
            <a:ext cx="5000735" cy="3569919"/>
          </a:xfrm>
          <a:prstGeom prst="rect">
            <a:avLst/>
          </a:prstGeom>
        </p:spPr>
      </p:pic>
      <p:sp>
        <p:nvSpPr>
          <p:cNvPr id="4" name="Freeform: Shape 3">
            <a:extLst>
              <a:ext uri="{FF2B5EF4-FFF2-40B4-BE49-F238E27FC236}">
                <a16:creationId xmlns:a16="http://schemas.microsoft.com/office/drawing/2014/main" id="{37BC88A9-171F-09DB-B084-418FB6A5AA5D}"/>
              </a:ext>
            </a:extLst>
          </p:cNvPr>
          <p:cNvSpPr/>
          <p:nvPr/>
        </p:nvSpPr>
        <p:spPr>
          <a:xfrm>
            <a:off x="2217262" y="2292263"/>
            <a:ext cx="394570" cy="682669"/>
          </a:xfrm>
          <a:custGeom>
            <a:avLst/>
            <a:gdLst>
              <a:gd name="connsiteX0" fmla="*/ 363255 w 551448"/>
              <a:gd name="connsiteY0" fmla="*/ 0 h 388307"/>
              <a:gd name="connsiteX1" fmla="*/ 363255 w 551448"/>
              <a:gd name="connsiteY1" fmla="*/ 0 h 388307"/>
              <a:gd name="connsiteX2" fmla="*/ 275573 w 551448"/>
              <a:gd name="connsiteY2" fmla="*/ 31315 h 388307"/>
              <a:gd name="connsiteX3" fmla="*/ 187890 w 551448"/>
              <a:gd name="connsiteY3" fmla="*/ 100208 h 388307"/>
              <a:gd name="connsiteX4" fmla="*/ 169101 w 551448"/>
              <a:gd name="connsiteY4" fmla="*/ 112734 h 388307"/>
              <a:gd name="connsiteX5" fmla="*/ 118997 w 551448"/>
              <a:gd name="connsiteY5" fmla="*/ 137786 h 388307"/>
              <a:gd name="connsiteX6" fmla="*/ 56367 w 551448"/>
              <a:gd name="connsiteY6" fmla="*/ 169101 h 388307"/>
              <a:gd name="connsiteX7" fmla="*/ 25052 w 551448"/>
              <a:gd name="connsiteY7" fmla="*/ 206679 h 388307"/>
              <a:gd name="connsiteX8" fmla="*/ 12526 w 551448"/>
              <a:gd name="connsiteY8" fmla="*/ 250520 h 388307"/>
              <a:gd name="connsiteX9" fmla="*/ 0 w 551448"/>
              <a:gd name="connsiteY9" fmla="*/ 281835 h 388307"/>
              <a:gd name="connsiteX10" fmla="*/ 6263 w 551448"/>
              <a:gd name="connsiteY10" fmla="*/ 325677 h 388307"/>
              <a:gd name="connsiteX11" fmla="*/ 12526 w 551448"/>
              <a:gd name="connsiteY11" fmla="*/ 344466 h 388307"/>
              <a:gd name="connsiteX12" fmla="*/ 75156 w 551448"/>
              <a:gd name="connsiteY12" fmla="*/ 382044 h 388307"/>
              <a:gd name="connsiteX13" fmla="*/ 106471 w 551448"/>
              <a:gd name="connsiteY13" fmla="*/ 388307 h 388307"/>
              <a:gd name="connsiteX14" fmla="*/ 250521 w 551448"/>
              <a:gd name="connsiteY14" fmla="*/ 382044 h 388307"/>
              <a:gd name="connsiteX15" fmla="*/ 300625 w 551448"/>
              <a:gd name="connsiteY15" fmla="*/ 363255 h 388307"/>
              <a:gd name="connsiteX16" fmla="*/ 382044 w 551448"/>
              <a:gd name="connsiteY16" fmla="*/ 325677 h 388307"/>
              <a:gd name="connsiteX17" fmla="*/ 432148 w 551448"/>
              <a:gd name="connsiteY17" fmla="*/ 294361 h 388307"/>
              <a:gd name="connsiteX18" fmla="*/ 519830 w 551448"/>
              <a:gd name="connsiteY18" fmla="*/ 269309 h 388307"/>
              <a:gd name="connsiteX19" fmla="*/ 538619 w 551448"/>
              <a:gd name="connsiteY19" fmla="*/ 263046 h 388307"/>
              <a:gd name="connsiteX20" fmla="*/ 551145 w 551448"/>
              <a:gd name="connsiteY20" fmla="*/ 212942 h 388307"/>
              <a:gd name="connsiteX21" fmla="*/ 513567 w 551448"/>
              <a:gd name="connsiteY21" fmla="*/ 131523 h 388307"/>
              <a:gd name="connsiteX22" fmla="*/ 469726 w 551448"/>
              <a:gd name="connsiteY22" fmla="*/ 68893 h 388307"/>
              <a:gd name="connsiteX23" fmla="*/ 444674 w 551448"/>
              <a:gd name="connsiteY23" fmla="*/ 50104 h 388307"/>
              <a:gd name="connsiteX24" fmla="*/ 419622 w 551448"/>
              <a:gd name="connsiteY24" fmla="*/ 37578 h 388307"/>
              <a:gd name="connsiteX25" fmla="*/ 319414 w 551448"/>
              <a:gd name="connsiteY25" fmla="*/ 31315 h 388307"/>
              <a:gd name="connsiteX26" fmla="*/ 237995 w 551448"/>
              <a:gd name="connsiteY26" fmla="*/ 75156 h 3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1448" h="388307">
                <a:moveTo>
                  <a:pt x="363255" y="0"/>
                </a:moveTo>
                <a:lnTo>
                  <a:pt x="363255" y="0"/>
                </a:lnTo>
                <a:cubicBezTo>
                  <a:pt x="334028" y="10438"/>
                  <a:pt x="302862" y="16533"/>
                  <a:pt x="275573" y="31315"/>
                </a:cubicBezTo>
                <a:cubicBezTo>
                  <a:pt x="271769" y="33375"/>
                  <a:pt x="208180" y="86681"/>
                  <a:pt x="187890" y="100208"/>
                </a:cubicBezTo>
                <a:cubicBezTo>
                  <a:pt x="181627" y="104383"/>
                  <a:pt x="175709" y="109130"/>
                  <a:pt x="169101" y="112734"/>
                </a:cubicBezTo>
                <a:cubicBezTo>
                  <a:pt x="152708" y="121675"/>
                  <a:pt x="135009" y="128179"/>
                  <a:pt x="118997" y="137786"/>
                </a:cubicBezTo>
                <a:cubicBezTo>
                  <a:pt x="78042" y="162359"/>
                  <a:pt x="98984" y="152054"/>
                  <a:pt x="56367" y="169101"/>
                </a:cubicBezTo>
                <a:cubicBezTo>
                  <a:pt x="42516" y="182952"/>
                  <a:pt x="33772" y="189240"/>
                  <a:pt x="25052" y="206679"/>
                </a:cubicBezTo>
                <a:cubicBezTo>
                  <a:pt x="19020" y="218742"/>
                  <a:pt x="16539" y="238480"/>
                  <a:pt x="12526" y="250520"/>
                </a:cubicBezTo>
                <a:cubicBezTo>
                  <a:pt x="8971" y="261186"/>
                  <a:pt x="4175" y="271397"/>
                  <a:pt x="0" y="281835"/>
                </a:cubicBezTo>
                <a:cubicBezTo>
                  <a:pt x="2088" y="296449"/>
                  <a:pt x="3368" y="311201"/>
                  <a:pt x="6263" y="325677"/>
                </a:cubicBezTo>
                <a:cubicBezTo>
                  <a:pt x="7558" y="332151"/>
                  <a:pt x="7858" y="339798"/>
                  <a:pt x="12526" y="344466"/>
                </a:cubicBezTo>
                <a:cubicBezTo>
                  <a:pt x="19672" y="351612"/>
                  <a:pt x="60330" y="377102"/>
                  <a:pt x="75156" y="382044"/>
                </a:cubicBezTo>
                <a:cubicBezTo>
                  <a:pt x="85255" y="385410"/>
                  <a:pt x="96033" y="386219"/>
                  <a:pt x="106471" y="388307"/>
                </a:cubicBezTo>
                <a:cubicBezTo>
                  <a:pt x="154488" y="386219"/>
                  <a:pt x="202854" y="388195"/>
                  <a:pt x="250521" y="382044"/>
                </a:cubicBezTo>
                <a:cubicBezTo>
                  <a:pt x="268211" y="379761"/>
                  <a:pt x="284325" y="370499"/>
                  <a:pt x="300625" y="363255"/>
                </a:cubicBezTo>
                <a:cubicBezTo>
                  <a:pt x="403427" y="317565"/>
                  <a:pt x="331420" y="342552"/>
                  <a:pt x="382044" y="325677"/>
                </a:cubicBezTo>
                <a:cubicBezTo>
                  <a:pt x="403581" y="309523"/>
                  <a:pt x="407584" y="304187"/>
                  <a:pt x="432148" y="294361"/>
                </a:cubicBezTo>
                <a:cubicBezTo>
                  <a:pt x="466436" y="280646"/>
                  <a:pt x="482501" y="279490"/>
                  <a:pt x="519830" y="269309"/>
                </a:cubicBezTo>
                <a:cubicBezTo>
                  <a:pt x="526199" y="267572"/>
                  <a:pt x="532356" y="265134"/>
                  <a:pt x="538619" y="263046"/>
                </a:cubicBezTo>
                <a:cubicBezTo>
                  <a:pt x="542141" y="252481"/>
                  <a:pt x="553435" y="221187"/>
                  <a:pt x="551145" y="212942"/>
                </a:cubicBezTo>
                <a:cubicBezTo>
                  <a:pt x="543145" y="184142"/>
                  <a:pt x="526935" y="158258"/>
                  <a:pt x="513567" y="131523"/>
                </a:cubicBezTo>
                <a:cubicBezTo>
                  <a:pt x="503891" y="112170"/>
                  <a:pt x="484823" y="83990"/>
                  <a:pt x="469726" y="68893"/>
                </a:cubicBezTo>
                <a:cubicBezTo>
                  <a:pt x="462345" y="61512"/>
                  <a:pt x="453526" y="55636"/>
                  <a:pt x="444674" y="50104"/>
                </a:cubicBezTo>
                <a:cubicBezTo>
                  <a:pt x="436757" y="45156"/>
                  <a:pt x="428844" y="39034"/>
                  <a:pt x="419622" y="37578"/>
                </a:cubicBezTo>
                <a:cubicBezTo>
                  <a:pt x="379077" y="31176"/>
                  <a:pt x="353371" y="31315"/>
                  <a:pt x="319414" y="31315"/>
                </a:cubicBezTo>
                <a:lnTo>
                  <a:pt x="237995" y="75156"/>
                </a:lnTo>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02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49;p31">
            <a:extLst>
              <a:ext uri="{FF2B5EF4-FFF2-40B4-BE49-F238E27FC236}">
                <a16:creationId xmlns:a16="http://schemas.microsoft.com/office/drawing/2014/main" id="{21D77420-E957-B921-EF63-E489E5F3BAA9}"/>
              </a:ext>
            </a:extLst>
          </p:cNvPr>
          <p:cNvSpPr txBox="1">
            <a:spLocks/>
          </p:cNvSpPr>
          <p:nvPr/>
        </p:nvSpPr>
        <p:spPr>
          <a:xfrm>
            <a:off x="4640893" y="815075"/>
            <a:ext cx="4317872" cy="3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p>
          <a:p>
            <a:pPr algn="l"/>
            <a:r>
              <a:rPr lang="en-US" sz="1400" dirty="0">
                <a:solidFill>
                  <a:srgbClr val="FFFFFF"/>
                </a:solidFill>
                <a:latin typeface="Nunito Light"/>
                <a:ea typeface="Nunito Light"/>
                <a:cs typeface="Nunito Light"/>
                <a:sym typeface="Nunito Light"/>
              </a:rPr>
              <a:t>Common areas for both pickup and </a:t>
            </a:r>
            <a:r>
              <a:rPr lang="en-US" sz="1400" dirty="0" err="1">
                <a:solidFill>
                  <a:srgbClr val="FFFFFF"/>
                </a:solidFill>
                <a:latin typeface="Nunito Light"/>
                <a:ea typeface="Nunito Light"/>
                <a:cs typeface="Nunito Light"/>
                <a:sym typeface="Nunito Light"/>
              </a:rPr>
              <a:t>dropoff</a:t>
            </a:r>
            <a:r>
              <a:rPr lang="en-US" sz="1400" dirty="0">
                <a:solidFill>
                  <a:srgbClr val="FFFFFF"/>
                </a:solidFill>
                <a:latin typeface="Nunito Light"/>
                <a:ea typeface="Nunito Light"/>
                <a:cs typeface="Nunito Light"/>
                <a:sym typeface="Nunito Light"/>
              </a:rPr>
              <a:t> are 10001, 10018, 10178, 10036, 10110, as well as the JFK and LGA airports.</a:t>
            </a:r>
          </a:p>
          <a:p>
            <a:pPr algn="l"/>
            <a:endParaRPr lang="en-US" sz="1400" dirty="0">
              <a:solidFill>
                <a:srgbClr val="FFFFFF"/>
              </a:solidFill>
              <a:latin typeface="Nunito Light"/>
              <a:ea typeface="Nunito Light"/>
              <a:cs typeface="Nunito Light"/>
              <a:sym typeface="Nunito Light"/>
            </a:endParaRPr>
          </a:p>
          <a:p>
            <a:pPr algn="l"/>
            <a:r>
              <a:rPr lang="en-US" sz="1400" dirty="0">
                <a:solidFill>
                  <a:srgbClr val="FFFFFF"/>
                </a:solidFill>
                <a:latin typeface="Nunito Light"/>
                <a:ea typeface="Nunito Light"/>
                <a:cs typeface="Nunito Light"/>
                <a:sym typeface="Nunito Light"/>
              </a:rPr>
              <a:t>These areas have the most demand in middle of Manhattan and airports and spend longer time to commute relative to distance.</a:t>
            </a:r>
          </a:p>
        </p:txBody>
      </p:sp>
      <p:grpSp>
        <p:nvGrpSpPr>
          <p:cNvPr id="9" name="Group 8">
            <a:extLst>
              <a:ext uri="{FF2B5EF4-FFF2-40B4-BE49-F238E27FC236}">
                <a16:creationId xmlns:a16="http://schemas.microsoft.com/office/drawing/2014/main" id="{F7D5A21A-9FBE-D27E-4BC1-292F548DB6A7}"/>
              </a:ext>
            </a:extLst>
          </p:cNvPr>
          <p:cNvGrpSpPr/>
          <p:nvPr/>
        </p:nvGrpSpPr>
        <p:grpSpPr>
          <a:xfrm>
            <a:off x="331880" y="889463"/>
            <a:ext cx="4199100" cy="4076162"/>
            <a:chOff x="331880" y="889463"/>
            <a:chExt cx="4199100" cy="4076162"/>
          </a:xfrm>
        </p:grpSpPr>
        <p:pic>
          <p:nvPicPr>
            <p:cNvPr id="3" name="Picture 2">
              <a:extLst>
                <a:ext uri="{FF2B5EF4-FFF2-40B4-BE49-F238E27FC236}">
                  <a16:creationId xmlns:a16="http://schemas.microsoft.com/office/drawing/2014/main" id="{81E30F41-2C0C-BE48-2FDD-19E60B09DC54}"/>
                </a:ext>
              </a:extLst>
            </p:cNvPr>
            <p:cNvPicPr>
              <a:picLocks noChangeAspect="1"/>
            </p:cNvPicPr>
            <p:nvPr/>
          </p:nvPicPr>
          <p:blipFill>
            <a:blip r:embed="rId3"/>
            <a:stretch>
              <a:fillRect/>
            </a:stretch>
          </p:blipFill>
          <p:spPr>
            <a:xfrm>
              <a:off x="331880" y="889463"/>
              <a:ext cx="4199100" cy="4076162"/>
            </a:xfrm>
            <a:prstGeom prst="rect">
              <a:avLst/>
            </a:prstGeom>
          </p:spPr>
        </p:pic>
        <p:sp>
          <p:nvSpPr>
            <p:cNvPr id="4" name="Freeform: Shape 3">
              <a:extLst>
                <a:ext uri="{FF2B5EF4-FFF2-40B4-BE49-F238E27FC236}">
                  <a16:creationId xmlns:a16="http://schemas.microsoft.com/office/drawing/2014/main" id="{CDCFEA77-6177-CDBC-0BB4-A9B130035A43}"/>
                </a:ext>
              </a:extLst>
            </p:cNvPr>
            <p:cNvSpPr/>
            <p:nvPr/>
          </p:nvSpPr>
          <p:spPr>
            <a:xfrm>
              <a:off x="3450910" y="3912554"/>
              <a:ext cx="994729" cy="715813"/>
            </a:xfrm>
            <a:custGeom>
              <a:avLst/>
              <a:gdLst>
                <a:gd name="connsiteX0" fmla="*/ 663890 w 994729"/>
                <a:gd name="connsiteY0" fmla="*/ 83249 h 715813"/>
                <a:gd name="connsiteX1" fmla="*/ 663890 w 994729"/>
                <a:gd name="connsiteY1" fmla="*/ 83249 h 715813"/>
                <a:gd name="connsiteX2" fmla="*/ 432158 w 994729"/>
                <a:gd name="connsiteY2" fmla="*/ 8093 h 715813"/>
                <a:gd name="connsiteX3" fmla="*/ 206690 w 994729"/>
                <a:gd name="connsiteY3" fmla="*/ 14356 h 715813"/>
                <a:gd name="connsiteX4" fmla="*/ 112745 w 994729"/>
                <a:gd name="connsiteY4" fmla="*/ 64460 h 715813"/>
                <a:gd name="connsiteX5" fmla="*/ 81430 w 994729"/>
                <a:gd name="connsiteY5" fmla="*/ 95775 h 715813"/>
                <a:gd name="connsiteX6" fmla="*/ 12537 w 994729"/>
                <a:gd name="connsiteY6" fmla="*/ 152142 h 715813"/>
                <a:gd name="connsiteX7" fmla="*/ 11 w 994729"/>
                <a:gd name="connsiteY7" fmla="*/ 177194 h 715813"/>
                <a:gd name="connsiteX8" fmla="*/ 56378 w 994729"/>
                <a:gd name="connsiteY8" fmla="*/ 377610 h 715813"/>
                <a:gd name="connsiteX9" fmla="*/ 281846 w 994729"/>
                <a:gd name="connsiteY9" fmla="*/ 571764 h 715813"/>
                <a:gd name="connsiteX10" fmla="*/ 450948 w 994729"/>
                <a:gd name="connsiteY10" fmla="*/ 659446 h 715813"/>
                <a:gd name="connsiteX11" fmla="*/ 588734 w 994729"/>
                <a:gd name="connsiteY11" fmla="*/ 703287 h 715813"/>
                <a:gd name="connsiteX12" fmla="*/ 770361 w 994729"/>
                <a:gd name="connsiteY12" fmla="*/ 715813 h 715813"/>
                <a:gd name="connsiteX13" fmla="*/ 895622 w 994729"/>
                <a:gd name="connsiteY13" fmla="*/ 665709 h 715813"/>
                <a:gd name="connsiteX14" fmla="*/ 977041 w 994729"/>
                <a:gd name="connsiteY14" fmla="*/ 552975 h 715813"/>
                <a:gd name="connsiteX15" fmla="*/ 970778 w 994729"/>
                <a:gd name="connsiteY15" fmla="*/ 333769 h 715813"/>
                <a:gd name="connsiteX16" fmla="*/ 870569 w 994729"/>
                <a:gd name="connsiteY16" fmla="*/ 214772 h 715813"/>
                <a:gd name="connsiteX17" fmla="*/ 776624 w 994729"/>
                <a:gd name="connsiteY17" fmla="*/ 164668 h 715813"/>
                <a:gd name="connsiteX18" fmla="*/ 745309 w 994729"/>
                <a:gd name="connsiteY18" fmla="*/ 145879 h 715813"/>
                <a:gd name="connsiteX19" fmla="*/ 707731 w 994729"/>
                <a:gd name="connsiteY19" fmla="*/ 127090 h 715813"/>
                <a:gd name="connsiteX20" fmla="*/ 651364 w 994729"/>
                <a:gd name="connsiteY20" fmla="*/ 89512 h 715813"/>
                <a:gd name="connsiteX21" fmla="*/ 663890 w 994729"/>
                <a:gd name="connsiteY21" fmla="*/ 83249 h 71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4729" h="715813">
                  <a:moveTo>
                    <a:pt x="663890" y="83249"/>
                  </a:moveTo>
                  <a:lnTo>
                    <a:pt x="663890" y="83249"/>
                  </a:lnTo>
                  <a:cubicBezTo>
                    <a:pt x="586646" y="58197"/>
                    <a:pt x="511259" y="26456"/>
                    <a:pt x="432158" y="8093"/>
                  </a:cubicBezTo>
                  <a:cubicBezTo>
                    <a:pt x="356858" y="-9387"/>
                    <a:pt x="281192" y="5591"/>
                    <a:pt x="206690" y="14356"/>
                  </a:cubicBezTo>
                  <a:cubicBezTo>
                    <a:pt x="189120" y="23141"/>
                    <a:pt x="129903" y="51591"/>
                    <a:pt x="112745" y="64460"/>
                  </a:cubicBezTo>
                  <a:cubicBezTo>
                    <a:pt x="100935" y="73317"/>
                    <a:pt x="92540" y="86054"/>
                    <a:pt x="81430" y="95775"/>
                  </a:cubicBezTo>
                  <a:cubicBezTo>
                    <a:pt x="59100" y="115314"/>
                    <a:pt x="12537" y="152142"/>
                    <a:pt x="12537" y="152142"/>
                  </a:cubicBezTo>
                  <a:cubicBezTo>
                    <a:pt x="8362" y="160493"/>
                    <a:pt x="-362" y="167865"/>
                    <a:pt x="11" y="177194"/>
                  </a:cubicBezTo>
                  <a:cubicBezTo>
                    <a:pt x="2620" y="242417"/>
                    <a:pt x="9336" y="324295"/>
                    <a:pt x="56378" y="377610"/>
                  </a:cubicBezTo>
                  <a:cubicBezTo>
                    <a:pt x="120343" y="450104"/>
                    <a:pt x="195842" y="523249"/>
                    <a:pt x="281846" y="571764"/>
                  </a:cubicBezTo>
                  <a:cubicBezTo>
                    <a:pt x="337148" y="602960"/>
                    <a:pt x="390443" y="640194"/>
                    <a:pt x="450948" y="659446"/>
                  </a:cubicBezTo>
                  <a:cubicBezTo>
                    <a:pt x="496877" y="674060"/>
                    <a:pt x="541270" y="694911"/>
                    <a:pt x="588734" y="703287"/>
                  </a:cubicBezTo>
                  <a:cubicBezTo>
                    <a:pt x="648497" y="713833"/>
                    <a:pt x="770361" y="715813"/>
                    <a:pt x="770361" y="715813"/>
                  </a:cubicBezTo>
                  <a:cubicBezTo>
                    <a:pt x="812115" y="699112"/>
                    <a:pt x="860298" y="693540"/>
                    <a:pt x="895622" y="665709"/>
                  </a:cubicBezTo>
                  <a:cubicBezTo>
                    <a:pt x="932033" y="637022"/>
                    <a:pt x="977041" y="552975"/>
                    <a:pt x="977041" y="552975"/>
                  </a:cubicBezTo>
                  <a:cubicBezTo>
                    <a:pt x="995964" y="467822"/>
                    <a:pt x="1007262" y="446028"/>
                    <a:pt x="970778" y="333769"/>
                  </a:cubicBezTo>
                  <a:cubicBezTo>
                    <a:pt x="957868" y="294044"/>
                    <a:pt x="908867" y="241286"/>
                    <a:pt x="870569" y="214772"/>
                  </a:cubicBezTo>
                  <a:cubicBezTo>
                    <a:pt x="843016" y="195697"/>
                    <a:pt x="805727" y="180339"/>
                    <a:pt x="776624" y="164668"/>
                  </a:cubicBezTo>
                  <a:cubicBezTo>
                    <a:pt x="765906" y="158897"/>
                    <a:pt x="755996" y="151708"/>
                    <a:pt x="745309" y="145879"/>
                  </a:cubicBezTo>
                  <a:cubicBezTo>
                    <a:pt x="733015" y="139173"/>
                    <a:pt x="719204" y="135121"/>
                    <a:pt x="707731" y="127090"/>
                  </a:cubicBezTo>
                  <a:cubicBezTo>
                    <a:pt x="641728" y="80888"/>
                    <a:pt x="725061" y="118991"/>
                    <a:pt x="651364" y="89512"/>
                  </a:cubicBezTo>
                  <a:lnTo>
                    <a:pt x="663890" y="83249"/>
                  </a:lnTo>
                  <a:close/>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18B8AD4A-159D-4AB7-622C-99DEE59CA9F8}"/>
                </a:ext>
              </a:extLst>
            </p:cNvPr>
            <p:cNvSpPr/>
            <p:nvPr/>
          </p:nvSpPr>
          <p:spPr>
            <a:xfrm>
              <a:off x="2235896" y="1459282"/>
              <a:ext cx="632564" cy="369518"/>
            </a:xfrm>
            <a:custGeom>
              <a:avLst/>
              <a:gdLst>
                <a:gd name="connsiteX0" fmla="*/ 269309 w 632564"/>
                <a:gd name="connsiteY0" fmla="*/ 0 h 369518"/>
                <a:gd name="connsiteX1" fmla="*/ 269309 w 632564"/>
                <a:gd name="connsiteY1" fmla="*/ 0 h 369518"/>
                <a:gd name="connsiteX2" fmla="*/ 156575 w 632564"/>
                <a:gd name="connsiteY2" fmla="*/ 25052 h 369518"/>
                <a:gd name="connsiteX3" fmla="*/ 75156 w 632564"/>
                <a:gd name="connsiteY3" fmla="*/ 68893 h 369518"/>
                <a:gd name="connsiteX4" fmla="*/ 12526 w 632564"/>
                <a:gd name="connsiteY4" fmla="*/ 125260 h 369518"/>
                <a:gd name="connsiteX5" fmla="*/ 0 w 632564"/>
                <a:gd name="connsiteY5" fmla="*/ 156576 h 369518"/>
                <a:gd name="connsiteX6" fmla="*/ 6263 w 632564"/>
                <a:gd name="connsiteY6" fmla="*/ 256784 h 369518"/>
                <a:gd name="connsiteX7" fmla="*/ 25052 w 632564"/>
                <a:gd name="connsiteY7" fmla="*/ 294362 h 369518"/>
                <a:gd name="connsiteX8" fmla="*/ 43841 w 632564"/>
                <a:gd name="connsiteY8" fmla="*/ 319414 h 369518"/>
                <a:gd name="connsiteX9" fmla="*/ 81419 w 632564"/>
                <a:gd name="connsiteY9" fmla="*/ 344466 h 369518"/>
                <a:gd name="connsiteX10" fmla="*/ 275572 w 632564"/>
                <a:gd name="connsiteY10" fmla="*/ 369518 h 369518"/>
                <a:gd name="connsiteX11" fmla="*/ 526093 w 632564"/>
                <a:gd name="connsiteY11" fmla="*/ 338203 h 369518"/>
                <a:gd name="connsiteX12" fmla="*/ 582460 w 632564"/>
                <a:gd name="connsiteY12" fmla="*/ 294362 h 369518"/>
                <a:gd name="connsiteX13" fmla="*/ 626301 w 632564"/>
                <a:gd name="connsiteY13" fmla="*/ 237995 h 369518"/>
                <a:gd name="connsiteX14" fmla="*/ 632564 w 632564"/>
                <a:gd name="connsiteY14" fmla="*/ 219206 h 369518"/>
                <a:gd name="connsiteX15" fmla="*/ 626301 w 632564"/>
                <a:gd name="connsiteY15" fmla="*/ 187891 h 369518"/>
                <a:gd name="connsiteX16" fmla="*/ 551145 w 632564"/>
                <a:gd name="connsiteY16" fmla="*/ 144050 h 369518"/>
                <a:gd name="connsiteX17" fmla="*/ 475989 w 632564"/>
                <a:gd name="connsiteY17" fmla="*/ 118997 h 369518"/>
                <a:gd name="connsiteX18" fmla="*/ 407096 w 632564"/>
                <a:gd name="connsiteY18" fmla="*/ 87682 h 369518"/>
                <a:gd name="connsiteX19" fmla="*/ 281836 w 632564"/>
                <a:gd name="connsiteY19" fmla="*/ 50104 h 369518"/>
                <a:gd name="connsiteX20" fmla="*/ 225468 w 632564"/>
                <a:gd name="connsiteY20" fmla="*/ 37578 h 369518"/>
                <a:gd name="connsiteX21" fmla="*/ 175364 w 632564"/>
                <a:gd name="connsiteY21" fmla="*/ 31315 h 369518"/>
                <a:gd name="connsiteX22" fmla="*/ 269309 w 632564"/>
                <a:gd name="connsiteY22" fmla="*/ 0 h 36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564" h="369518">
                  <a:moveTo>
                    <a:pt x="269309" y="0"/>
                  </a:moveTo>
                  <a:lnTo>
                    <a:pt x="269309" y="0"/>
                  </a:lnTo>
                  <a:cubicBezTo>
                    <a:pt x="231731" y="8351"/>
                    <a:pt x="192853" y="12179"/>
                    <a:pt x="156575" y="25052"/>
                  </a:cubicBezTo>
                  <a:cubicBezTo>
                    <a:pt x="127526" y="35360"/>
                    <a:pt x="101587" y="53034"/>
                    <a:pt x="75156" y="68893"/>
                  </a:cubicBezTo>
                  <a:cubicBezTo>
                    <a:pt x="47587" y="85435"/>
                    <a:pt x="27696" y="97954"/>
                    <a:pt x="12526" y="125260"/>
                  </a:cubicBezTo>
                  <a:cubicBezTo>
                    <a:pt x="7066" y="135088"/>
                    <a:pt x="4175" y="146137"/>
                    <a:pt x="0" y="156576"/>
                  </a:cubicBezTo>
                  <a:cubicBezTo>
                    <a:pt x="2088" y="189979"/>
                    <a:pt x="276" y="223856"/>
                    <a:pt x="6263" y="256784"/>
                  </a:cubicBezTo>
                  <a:cubicBezTo>
                    <a:pt x="8768" y="270563"/>
                    <a:pt x="17847" y="282353"/>
                    <a:pt x="25052" y="294362"/>
                  </a:cubicBezTo>
                  <a:cubicBezTo>
                    <a:pt x="30422" y="303313"/>
                    <a:pt x="36039" y="312479"/>
                    <a:pt x="43841" y="319414"/>
                  </a:cubicBezTo>
                  <a:cubicBezTo>
                    <a:pt x="55093" y="329416"/>
                    <a:pt x="66895" y="340505"/>
                    <a:pt x="81419" y="344466"/>
                  </a:cubicBezTo>
                  <a:cubicBezTo>
                    <a:pt x="190644" y="374255"/>
                    <a:pt x="126539" y="362066"/>
                    <a:pt x="275572" y="369518"/>
                  </a:cubicBezTo>
                  <a:cubicBezTo>
                    <a:pt x="361500" y="363974"/>
                    <a:pt x="447288" y="374978"/>
                    <a:pt x="526093" y="338203"/>
                  </a:cubicBezTo>
                  <a:cubicBezTo>
                    <a:pt x="545138" y="329315"/>
                    <a:pt x="568266" y="311395"/>
                    <a:pt x="582460" y="294362"/>
                  </a:cubicBezTo>
                  <a:cubicBezTo>
                    <a:pt x="597698" y="276076"/>
                    <a:pt x="626301" y="237995"/>
                    <a:pt x="626301" y="237995"/>
                  </a:cubicBezTo>
                  <a:cubicBezTo>
                    <a:pt x="628389" y="231732"/>
                    <a:pt x="632564" y="225808"/>
                    <a:pt x="632564" y="219206"/>
                  </a:cubicBezTo>
                  <a:cubicBezTo>
                    <a:pt x="632564" y="208561"/>
                    <a:pt x="631943" y="196918"/>
                    <a:pt x="626301" y="187891"/>
                  </a:cubicBezTo>
                  <a:cubicBezTo>
                    <a:pt x="617406" y="173659"/>
                    <a:pt x="554960" y="145576"/>
                    <a:pt x="551145" y="144050"/>
                  </a:cubicBezTo>
                  <a:cubicBezTo>
                    <a:pt x="526627" y="134242"/>
                    <a:pt x="500580" y="128620"/>
                    <a:pt x="475989" y="118997"/>
                  </a:cubicBezTo>
                  <a:cubicBezTo>
                    <a:pt x="452498" y="109805"/>
                    <a:pt x="430345" y="97471"/>
                    <a:pt x="407096" y="87682"/>
                  </a:cubicBezTo>
                  <a:cubicBezTo>
                    <a:pt x="355667" y="66028"/>
                    <a:pt x="341210" y="64241"/>
                    <a:pt x="281836" y="50104"/>
                  </a:cubicBezTo>
                  <a:cubicBezTo>
                    <a:pt x="263112" y="45646"/>
                    <a:pt x="244386" y="41125"/>
                    <a:pt x="225468" y="37578"/>
                  </a:cubicBezTo>
                  <a:cubicBezTo>
                    <a:pt x="190490" y="31020"/>
                    <a:pt x="194843" y="31315"/>
                    <a:pt x="175364" y="31315"/>
                  </a:cubicBezTo>
                  <a:lnTo>
                    <a:pt x="269309" y="0"/>
                  </a:lnTo>
                  <a:close/>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E0642224-9E48-535F-039A-307DF94054C6}"/>
                </a:ext>
              </a:extLst>
            </p:cNvPr>
            <p:cNvSpPr/>
            <p:nvPr/>
          </p:nvSpPr>
          <p:spPr>
            <a:xfrm>
              <a:off x="663879" y="1747381"/>
              <a:ext cx="388307" cy="407096"/>
            </a:xfrm>
            <a:custGeom>
              <a:avLst/>
              <a:gdLst>
                <a:gd name="connsiteX0" fmla="*/ 206680 w 388307"/>
                <a:gd name="connsiteY0" fmla="*/ 0 h 407096"/>
                <a:gd name="connsiteX1" fmla="*/ 206680 w 388307"/>
                <a:gd name="connsiteY1" fmla="*/ 0 h 407096"/>
                <a:gd name="connsiteX2" fmla="*/ 150313 w 388307"/>
                <a:gd name="connsiteY2" fmla="*/ 31315 h 407096"/>
                <a:gd name="connsiteX3" fmla="*/ 75157 w 388307"/>
                <a:gd name="connsiteY3" fmla="*/ 100208 h 407096"/>
                <a:gd name="connsiteX4" fmla="*/ 37579 w 388307"/>
                <a:gd name="connsiteY4" fmla="*/ 137786 h 407096"/>
                <a:gd name="connsiteX5" fmla="*/ 25053 w 388307"/>
                <a:gd name="connsiteY5" fmla="*/ 162838 h 407096"/>
                <a:gd name="connsiteX6" fmla="*/ 6263 w 388307"/>
                <a:gd name="connsiteY6" fmla="*/ 194153 h 407096"/>
                <a:gd name="connsiteX7" fmla="*/ 0 w 388307"/>
                <a:gd name="connsiteY7" fmla="*/ 212942 h 407096"/>
                <a:gd name="connsiteX8" fmla="*/ 6263 w 388307"/>
                <a:gd name="connsiteY8" fmla="*/ 356992 h 407096"/>
                <a:gd name="connsiteX9" fmla="*/ 37579 w 388307"/>
                <a:gd name="connsiteY9" fmla="*/ 394570 h 407096"/>
                <a:gd name="connsiteX10" fmla="*/ 137787 w 388307"/>
                <a:gd name="connsiteY10" fmla="*/ 407096 h 407096"/>
                <a:gd name="connsiteX11" fmla="*/ 263047 w 388307"/>
                <a:gd name="connsiteY11" fmla="*/ 394570 h 407096"/>
                <a:gd name="connsiteX12" fmla="*/ 300625 w 388307"/>
                <a:gd name="connsiteY12" fmla="*/ 363255 h 407096"/>
                <a:gd name="connsiteX13" fmla="*/ 325677 w 388307"/>
                <a:gd name="connsiteY13" fmla="*/ 344466 h 407096"/>
                <a:gd name="connsiteX14" fmla="*/ 363255 w 388307"/>
                <a:gd name="connsiteY14" fmla="*/ 306887 h 407096"/>
                <a:gd name="connsiteX15" fmla="*/ 375781 w 388307"/>
                <a:gd name="connsiteY15" fmla="*/ 275572 h 407096"/>
                <a:gd name="connsiteX16" fmla="*/ 388307 w 388307"/>
                <a:gd name="connsiteY16" fmla="*/ 212942 h 407096"/>
                <a:gd name="connsiteX17" fmla="*/ 382044 w 388307"/>
                <a:gd name="connsiteY17" fmla="*/ 137786 h 407096"/>
                <a:gd name="connsiteX18" fmla="*/ 375781 w 388307"/>
                <a:gd name="connsiteY18" fmla="*/ 118997 h 407096"/>
                <a:gd name="connsiteX19" fmla="*/ 281836 w 388307"/>
                <a:gd name="connsiteY19" fmla="*/ 50104 h 407096"/>
                <a:gd name="connsiteX20" fmla="*/ 225469 w 388307"/>
                <a:gd name="connsiteY20" fmla="*/ 50104 h 407096"/>
                <a:gd name="connsiteX21" fmla="*/ 206680 w 388307"/>
                <a:gd name="connsiteY21" fmla="*/ 0 h 40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307" h="407096">
                  <a:moveTo>
                    <a:pt x="206680" y="0"/>
                  </a:moveTo>
                  <a:lnTo>
                    <a:pt x="206680" y="0"/>
                  </a:lnTo>
                  <a:cubicBezTo>
                    <a:pt x="187891" y="10438"/>
                    <a:pt x="168197" y="19392"/>
                    <a:pt x="150313" y="31315"/>
                  </a:cubicBezTo>
                  <a:cubicBezTo>
                    <a:pt x="124720" y="48377"/>
                    <a:pt x="96459" y="78906"/>
                    <a:pt x="75157" y="100208"/>
                  </a:cubicBezTo>
                  <a:cubicBezTo>
                    <a:pt x="62631" y="112734"/>
                    <a:pt x="45501" y="121942"/>
                    <a:pt x="37579" y="137786"/>
                  </a:cubicBezTo>
                  <a:cubicBezTo>
                    <a:pt x="33404" y="146137"/>
                    <a:pt x="29587" y="154677"/>
                    <a:pt x="25053" y="162838"/>
                  </a:cubicBezTo>
                  <a:cubicBezTo>
                    <a:pt x="19141" y="173479"/>
                    <a:pt x="11707" y="183265"/>
                    <a:pt x="6263" y="194153"/>
                  </a:cubicBezTo>
                  <a:cubicBezTo>
                    <a:pt x="3310" y="200058"/>
                    <a:pt x="2088" y="206679"/>
                    <a:pt x="0" y="212942"/>
                  </a:cubicBezTo>
                  <a:cubicBezTo>
                    <a:pt x="2088" y="260959"/>
                    <a:pt x="955" y="309224"/>
                    <a:pt x="6263" y="356992"/>
                  </a:cubicBezTo>
                  <a:cubicBezTo>
                    <a:pt x="8422" y="376421"/>
                    <a:pt x="22093" y="386827"/>
                    <a:pt x="37579" y="394570"/>
                  </a:cubicBezTo>
                  <a:cubicBezTo>
                    <a:pt x="64617" y="408089"/>
                    <a:pt x="122243" y="405900"/>
                    <a:pt x="137787" y="407096"/>
                  </a:cubicBezTo>
                  <a:cubicBezTo>
                    <a:pt x="179540" y="402921"/>
                    <a:pt x="222528" y="405479"/>
                    <a:pt x="263047" y="394570"/>
                  </a:cubicBezTo>
                  <a:cubicBezTo>
                    <a:pt x="278792" y="390331"/>
                    <a:pt x="287893" y="373441"/>
                    <a:pt x="300625" y="363255"/>
                  </a:cubicBezTo>
                  <a:cubicBezTo>
                    <a:pt x="308776" y="356734"/>
                    <a:pt x="318296" y="351847"/>
                    <a:pt x="325677" y="344466"/>
                  </a:cubicBezTo>
                  <a:cubicBezTo>
                    <a:pt x="380632" y="289511"/>
                    <a:pt x="281372" y="368302"/>
                    <a:pt x="363255" y="306887"/>
                  </a:cubicBezTo>
                  <a:cubicBezTo>
                    <a:pt x="367430" y="296449"/>
                    <a:pt x="372226" y="286238"/>
                    <a:pt x="375781" y="275572"/>
                  </a:cubicBezTo>
                  <a:cubicBezTo>
                    <a:pt x="382010" y="256886"/>
                    <a:pt x="385223" y="231444"/>
                    <a:pt x="388307" y="212942"/>
                  </a:cubicBezTo>
                  <a:cubicBezTo>
                    <a:pt x="386219" y="187890"/>
                    <a:pt x="385366" y="162704"/>
                    <a:pt x="382044" y="137786"/>
                  </a:cubicBezTo>
                  <a:cubicBezTo>
                    <a:pt x="381171" y="131242"/>
                    <a:pt x="380007" y="124069"/>
                    <a:pt x="375781" y="118997"/>
                  </a:cubicBezTo>
                  <a:cubicBezTo>
                    <a:pt x="346089" y="83366"/>
                    <a:pt x="326728" y="56090"/>
                    <a:pt x="281836" y="50104"/>
                  </a:cubicBezTo>
                  <a:cubicBezTo>
                    <a:pt x="263212" y="47621"/>
                    <a:pt x="244258" y="50104"/>
                    <a:pt x="225469" y="50104"/>
                  </a:cubicBezTo>
                  <a:lnTo>
                    <a:pt x="206680" y="0"/>
                  </a:lnTo>
                  <a:close/>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586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It may not make operational sense to have the service running 24/7, for now.</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times throughout the day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days throughout the week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160;p33">
            <a:extLst>
              <a:ext uri="{FF2B5EF4-FFF2-40B4-BE49-F238E27FC236}">
                <a16:creationId xmlns:a16="http://schemas.microsoft.com/office/drawing/2014/main" id="{0472E8B9-1028-EDAF-A372-2904BD693B29}"/>
              </a:ext>
            </a:extLst>
          </p:cNvPr>
          <p:cNvSpPr txBox="1">
            <a:spLocks/>
          </p:cNvSpPr>
          <p:nvPr/>
        </p:nvSpPr>
        <p:spPr>
          <a:xfrm>
            <a:off x="339025" y="911050"/>
            <a:ext cx="4070424" cy="32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200" dirty="0">
                <a:solidFill>
                  <a:srgbClr val="FFFFFF"/>
                </a:solidFill>
                <a:latin typeface="Nunito Light"/>
                <a:ea typeface="Nunito Light"/>
                <a:cs typeface="Nunito Light"/>
                <a:sym typeface="Nunito Light"/>
              </a:rPr>
              <a:t>Higher volumes after 5pm to 10pm. Drops significantly from 11pm to5am after which it start picking up as people start going to places for the new day.</a:t>
            </a:r>
          </a:p>
        </p:txBody>
      </p:sp>
      <p:sp>
        <p:nvSpPr>
          <p:cNvPr id="9" name="Google Shape;160;p33">
            <a:extLst>
              <a:ext uri="{FF2B5EF4-FFF2-40B4-BE49-F238E27FC236}">
                <a16:creationId xmlns:a16="http://schemas.microsoft.com/office/drawing/2014/main" id="{A035752D-4B86-5DE4-B51A-6A65D55DD07E}"/>
              </a:ext>
            </a:extLst>
          </p:cNvPr>
          <p:cNvSpPr txBox="1">
            <a:spLocks/>
          </p:cNvSpPr>
          <p:nvPr/>
        </p:nvSpPr>
        <p:spPr>
          <a:xfrm>
            <a:off x="4795572" y="911050"/>
            <a:ext cx="4070424" cy="32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14300" algn="l">
              <a:buClr>
                <a:srgbClr val="FFFFFF"/>
              </a:buClr>
              <a:buSzPts val="1800"/>
            </a:pPr>
            <a:r>
              <a:rPr lang="en-US" sz="1200" dirty="0">
                <a:solidFill>
                  <a:srgbClr val="FFFFFF"/>
                </a:solidFill>
                <a:latin typeface="Nunito Light"/>
                <a:ea typeface="Nunito Light"/>
                <a:cs typeface="Nunito Light"/>
                <a:sym typeface="Nunito Light"/>
              </a:rPr>
              <a:t>Highest on Friday and Saturday as people are out and about trying to get to their destinations. Lowest on Monday and Sunday as people tend to be home, although the difference in ride volume isn’t large.</a:t>
            </a:r>
          </a:p>
          <a:p>
            <a:pPr algn="l"/>
            <a:endParaRPr lang="en-US" sz="1200" dirty="0">
              <a:solidFill>
                <a:srgbClr val="FFFFFF"/>
              </a:solidFill>
              <a:latin typeface="Nunito Light"/>
              <a:ea typeface="Nunito Light"/>
              <a:cs typeface="Nunito Light"/>
              <a:sym typeface="Nunito Light"/>
            </a:endParaRPr>
          </a:p>
        </p:txBody>
      </p:sp>
      <p:pic>
        <p:nvPicPr>
          <p:cNvPr id="11" name="Picture 10">
            <a:extLst>
              <a:ext uri="{FF2B5EF4-FFF2-40B4-BE49-F238E27FC236}">
                <a16:creationId xmlns:a16="http://schemas.microsoft.com/office/drawing/2014/main" id="{5AB595C4-E9B2-5DC4-8962-A7450996E78B}"/>
              </a:ext>
            </a:extLst>
          </p:cNvPr>
          <p:cNvPicPr>
            <a:picLocks noChangeAspect="1"/>
          </p:cNvPicPr>
          <p:nvPr/>
        </p:nvPicPr>
        <p:blipFill>
          <a:blip r:embed="rId3"/>
          <a:stretch>
            <a:fillRect/>
          </a:stretch>
        </p:blipFill>
        <p:spPr>
          <a:xfrm>
            <a:off x="4716582" y="2152003"/>
            <a:ext cx="4304422" cy="2813622"/>
          </a:xfrm>
          <a:prstGeom prst="rect">
            <a:avLst/>
          </a:prstGeom>
        </p:spPr>
      </p:pic>
      <p:pic>
        <p:nvPicPr>
          <p:cNvPr id="13" name="Picture 12">
            <a:extLst>
              <a:ext uri="{FF2B5EF4-FFF2-40B4-BE49-F238E27FC236}">
                <a16:creationId xmlns:a16="http://schemas.microsoft.com/office/drawing/2014/main" id="{DE8E4F07-58A0-2468-43CF-69A433C4D212}"/>
              </a:ext>
            </a:extLst>
          </p:cNvPr>
          <p:cNvPicPr>
            <a:picLocks noChangeAspect="1"/>
          </p:cNvPicPr>
          <p:nvPr/>
        </p:nvPicPr>
        <p:blipFill>
          <a:blip r:embed="rId4"/>
          <a:stretch>
            <a:fillRect/>
          </a:stretch>
        </p:blipFill>
        <p:spPr>
          <a:xfrm>
            <a:off x="184018" y="2152002"/>
            <a:ext cx="4336350" cy="28136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4" name="Google Shape;160;p33">
            <a:extLst>
              <a:ext uri="{FF2B5EF4-FFF2-40B4-BE49-F238E27FC236}">
                <a16:creationId xmlns:a16="http://schemas.microsoft.com/office/drawing/2014/main" id="{0472E8B9-1028-EDAF-A372-2904BD693B29}"/>
              </a:ext>
            </a:extLst>
          </p:cNvPr>
          <p:cNvSpPr txBox="1">
            <a:spLocks/>
          </p:cNvSpPr>
          <p:nvPr/>
        </p:nvSpPr>
        <p:spPr>
          <a:xfrm>
            <a:off x="111315" y="911050"/>
            <a:ext cx="4336112" cy="32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200" dirty="0">
                <a:solidFill>
                  <a:srgbClr val="FFFFFF"/>
                </a:solidFill>
                <a:latin typeface="Nunito Light"/>
                <a:ea typeface="Nunito Light"/>
                <a:cs typeface="Nunito Light"/>
                <a:sym typeface="Nunito Light"/>
              </a:rPr>
              <a:t>No large fluctuations in ride volumes from Jan to Jun 2016.</a:t>
            </a:r>
          </a:p>
          <a:p>
            <a:pPr algn="l"/>
            <a:r>
              <a:rPr lang="en-US" sz="1200" dirty="0">
                <a:solidFill>
                  <a:srgbClr val="FFFFFF"/>
                </a:solidFill>
                <a:latin typeface="Nunito Light"/>
                <a:ea typeface="Nunito Light"/>
                <a:cs typeface="Nunito Light"/>
                <a:sym typeface="Nunito Light"/>
              </a:rPr>
              <a:t>Highest was in March and lowest in Jan.</a:t>
            </a:r>
          </a:p>
        </p:txBody>
      </p:sp>
      <p:pic>
        <p:nvPicPr>
          <p:cNvPr id="3" name="Picture 2">
            <a:extLst>
              <a:ext uri="{FF2B5EF4-FFF2-40B4-BE49-F238E27FC236}">
                <a16:creationId xmlns:a16="http://schemas.microsoft.com/office/drawing/2014/main" id="{B8465432-7F94-D148-E685-770CB99E0990}"/>
              </a:ext>
            </a:extLst>
          </p:cNvPr>
          <p:cNvPicPr>
            <a:picLocks noChangeAspect="1"/>
          </p:cNvPicPr>
          <p:nvPr/>
        </p:nvPicPr>
        <p:blipFill>
          <a:blip r:embed="rId3"/>
          <a:stretch>
            <a:fillRect/>
          </a:stretch>
        </p:blipFill>
        <p:spPr>
          <a:xfrm>
            <a:off x="111314" y="2041741"/>
            <a:ext cx="4336112" cy="2838711"/>
          </a:xfrm>
          <a:prstGeom prst="rect">
            <a:avLst/>
          </a:prstGeom>
        </p:spPr>
      </p:pic>
      <p:pic>
        <p:nvPicPr>
          <p:cNvPr id="6" name="Picture 5">
            <a:extLst>
              <a:ext uri="{FF2B5EF4-FFF2-40B4-BE49-F238E27FC236}">
                <a16:creationId xmlns:a16="http://schemas.microsoft.com/office/drawing/2014/main" id="{6F6DC9B3-428A-40D8-CF14-7E0BE9CD8B5A}"/>
              </a:ext>
            </a:extLst>
          </p:cNvPr>
          <p:cNvPicPr>
            <a:picLocks noChangeAspect="1"/>
          </p:cNvPicPr>
          <p:nvPr/>
        </p:nvPicPr>
        <p:blipFill>
          <a:blip r:embed="rId4"/>
          <a:stretch>
            <a:fillRect/>
          </a:stretch>
        </p:blipFill>
        <p:spPr>
          <a:xfrm>
            <a:off x="4651369" y="2041740"/>
            <a:ext cx="4381317" cy="2838712"/>
          </a:xfrm>
          <a:prstGeom prst="rect">
            <a:avLst/>
          </a:prstGeom>
        </p:spPr>
      </p:pic>
      <p:sp>
        <p:nvSpPr>
          <p:cNvPr id="7" name="Google Shape;160;p33">
            <a:extLst>
              <a:ext uri="{FF2B5EF4-FFF2-40B4-BE49-F238E27FC236}">
                <a16:creationId xmlns:a16="http://schemas.microsoft.com/office/drawing/2014/main" id="{F23D9720-9C8E-29F3-EEDE-6A26537D158F}"/>
              </a:ext>
            </a:extLst>
          </p:cNvPr>
          <p:cNvSpPr txBox="1">
            <a:spLocks/>
          </p:cNvSpPr>
          <p:nvPr/>
        </p:nvSpPr>
        <p:spPr>
          <a:xfrm>
            <a:off x="4446537" y="911050"/>
            <a:ext cx="4586147" cy="32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14300" algn="l">
              <a:buClr>
                <a:srgbClr val="FFFFFF"/>
              </a:buClr>
              <a:buSzPts val="1800"/>
            </a:pPr>
            <a:r>
              <a:rPr lang="en-US" sz="1200" dirty="0">
                <a:solidFill>
                  <a:srgbClr val="FFFFFF"/>
                </a:solidFill>
                <a:latin typeface="Nunito Light"/>
                <a:ea typeface="Nunito Light"/>
                <a:cs typeface="Nunito Light"/>
                <a:sym typeface="Nunito Light"/>
              </a:rPr>
              <a:t>Daily fluctuations per month cycles with lowest for Monday, raising each day to peak on Friday before dropping again. Note the sharp drop on Jan 23 2016 due to travel ban in NYC due to severe weather. May 30 2016 is a public holiday Memorial day, businesses are mostly closed.</a:t>
            </a:r>
          </a:p>
          <a:p>
            <a:pPr algn="l"/>
            <a:endParaRPr lang="en-US" sz="12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358186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Dive into the survey results dataset in order to extract insights from explicit feedback.</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Upload </a:t>
            </a:r>
            <a:r>
              <a:rPr lang="en" sz="1800" u="sng">
                <a:solidFill>
                  <a:srgbClr val="0000FF"/>
                </a:solidFill>
                <a:latin typeface="Nunito Light"/>
                <a:ea typeface="Nunito Light"/>
                <a:cs typeface="Nunito Light"/>
                <a:sym typeface="Nunito Light"/>
                <a:hlinkClick r:id="rId3"/>
              </a:rPr>
              <a:t>this dataset</a:t>
            </a:r>
            <a:r>
              <a:rPr lang="en" sz="1800">
                <a:solidFill>
                  <a:schemeClr val="lt1"/>
                </a:solidFill>
                <a:latin typeface="Nunito Light"/>
                <a:ea typeface="Nunito Light"/>
                <a:cs typeface="Nunito Light"/>
                <a:sym typeface="Nunito Light"/>
              </a:rPr>
              <a:t> into Tableau Online or a SQL database (the classroom contains a workspace with the data for you as well).</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Ensure the fields are parsed correctly, field headers are included in the first row of the CSV.</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Question schema:</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Q1 - What is your email?</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Q2 - What gender do you identify as?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Q3 - What is your age?</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Q4 - What is your annual income? (income bands)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Q5 - What neighborhood do you reside in?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Q6 - Do you currently use taxis?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Q7 - Do you currently use ridesharing services?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Q8 - Would you use a flying taxi service, if such a concept existed?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Q9 - If yes to Q8, how much would you be willing to pay per mile for such a service? (USD)</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Q10 - If no to Q8, what is the reason?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To inform our future product marketing efforts, we’ll want to extract the following:</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Is there an inclination of better Flyber adoption based on gender, age, income level, or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A1621FD3-1AAD-ECB6-2AC0-5819EBBE309E}"/>
              </a:ext>
            </a:extLst>
          </p:cNvPr>
          <p:cNvPicPr>
            <a:picLocks noChangeAspect="1"/>
          </p:cNvPicPr>
          <p:nvPr/>
        </p:nvPicPr>
        <p:blipFill>
          <a:blip r:embed="rId3"/>
          <a:stretch>
            <a:fillRect/>
          </a:stretch>
        </p:blipFill>
        <p:spPr>
          <a:xfrm>
            <a:off x="4924796" y="93944"/>
            <a:ext cx="4131522" cy="4997885"/>
          </a:xfrm>
          <a:prstGeom prst="rect">
            <a:avLst/>
          </a:prstGeom>
        </p:spPr>
      </p:pic>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262050" y="1255050"/>
            <a:ext cx="4598049" cy="263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chemeClr val="lt1"/>
              </a:buClr>
              <a:buSzPts val="1800"/>
              <a:buFont typeface="Nunito Light"/>
              <a:buChar char="●"/>
            </a:pPr>
            <a:r>
              <a:rPr lang="en-US" sz="1400" dirty="0">
                <a:solidFill>
                  <a:schemeClr val="lt1"/>
                </a:solidFill>
                <a:latin typeface="Nunito Light"/>
                <a:ea typeface="Nunito Light"/>
                <a:cs typeface="Nunito Light"/>
                <a:sym typeface="Nunito Light"/>
              </a:rPr>
              <a:t>Is there an inclination of better </a:t>
            </a:r>
            <a:r>
              <a:rPr lang="en-US" sz="1400" dirty="0" err="1">
                <a:solidFill>
                  <a:schemeClr val="lt1"/>
                </a:solidFill>
                <a:latin typeface="Nunito Light"/>
                <a:ea typeface="Nunito Light"/>
                <a:cs typeface="Nunito Light"/>
                <a:sym typeface="Nunito Light"/>
              </a:rPr>
              <a:t>Flyber</a:t>
            </a:r>
            <a:r>
              <a:rPr lang="en-US" sz="1400" dirty="0">
                <a:solidFill>
                  <a:schemeClr val="lt1"/>
                </a:solidFill>
                <a:latin typeface="Nunito Light"/>
                <a:ea typeface="Nunito Light"/>
                <a:cs typeface="Nunito Light"/>
                <a:sym typeface="Nunito Light"/>
              </a:rPr>
              <a:t> adoption based on gender, age, income level, or neighborhood of residence?</a:t>
            </a:r>
          </a:p>
          <a:p>
            <a:pPr algn="l"/>
            <a:r>
              <a:rPr lang="en-US" sz="1400" dirty="0">
                <a:solidFill>
                  <a:schemeClr val="lt1"/>
                </a:solidFill>
                <a:latin typeface="Nunito Light"/>
                <a:ea typeface="Nunito Light"/>
                <a:cs typeface="Nunito Light"/>
                <a:sym typeface="Nunito Light"/>
              </a:rPr>
              <a:t>Most users surveyed favor use of flying taxis.</a:t>
            </a:r>
          </a:p>
          <a:p>
            <a:pPr algn="l"/>
            <a:r>
              <a:rPr lang="en-US" sz="1400" dirty="0">
                <a:solidFill>
                  <a:schemeClr val="lt1"/>
                </a:solidFill>
                <a:latin typeface="Nunito Light"/>
                <a:ea typeface="Nunito Light"/>
                <a:cs typeface="Nunito Light"/>
                <a:sym typeface="Nunito Light"/>
              </a:rPr>
              <a:t>Overall users who would use flying taxis had higher incomes for both genders.</a:t>
            </a:r>
          </a:p>
          <a:p>
            <a:pPr algn="l"/>
            <a:r>
              <a:rPr lang="en-US" sz="1400" dirty="0">
                <a:solidFill>
                  <a:schemeClr val="lt1"/>
                </a:solidFill>
                <a:latin typeface="Nunito Light"/>
                <a:ea typeface="Nunito Light"/>
                <a:cs typeface="Nunito Light"/>
                <a:sym typeface="Nunito Light"/>
              </a:rPr>
              <a:t>Users with incomes between $40,001 and $200,000 favor the use of flying taxis.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262050" y="3869601"/>
            <a:ext cx="8800530" cy="1225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chemeClr val="lt1"/>
              </a:buClr>
              <a:buSzPts val="1800"/>
              <a:buFont typeface="Nunito Light"/>
              <a:buChar char="●"/>
            </a:pPr>
            <a:r>
              <a:rPr lang="en-US" sz="1400" dirty="0">
                <a:solidFill>
                  <a:schemeClr val="lt1"/>
                </a:solidFill>
                <a:latin typeface="Nunito Light"/>
                <a:ea typeface="Nunito Light"/>
                <a:cs typeface="Nunito Light"/>
                <a:sym typeface="Nunito Light"/>
              </a:rPr>
              <a:t>Is there an inclination of better </a:t>
            </a:r>
            <a:r>
              <a:rPr lang="en-US" sz="1400" dirty="0" err="1">
                <a:solidFill>
                  <a:schemeClr val="lt1"/>
                </a:solidFill>
                <a:latin typeface="Nunito Light"/>
                <a:ea typeface="Nunito Light"/>
                <a:cs typeface="Nunito Light"/>
                <a:sym typeface="Nunito Light"/>
              </a:rPr>
              <a:t>Flyber</a:t>
            </a:r>
            <a:r>
              <a:rPr lang="en-US" sz="1400" dirty="0">
                <a:solidFill>
                  <a:schemeClr val="lt1"/>
                </a:solidFill>
                <a:latin typeface="Nunito Light"/>
                <a:ea typeface="Nunito Light"/>
                <a:cs typeface="Nunito Light"/>
                <a:sym typeface="Nunito Light"/>
              </a:rPr>
              <a:t> adoption based on gender, age, income level, or neighborhood of residence?</a:t>
            </a:r>
          </a:p>
          <a:p>
            <a:pPr algn="l"/>
            <a:r>
              <a:rPr lang="en-US" sz="1400" dirty="0">
                <a:solidFill>
                  <a:schemeClr val="lt1"/>
                </a:solidFill>
                <a:latin typeface="Nunito Light"/>
                <a:ea typeface="Nunito Light"/>
                <a:cs typeface="Nunito Light"/>
                <a:sym typeface="Nunito Light"/>
              </a:rPr>
              <a:t>Age distributions of users with favor and disfavor flying taxis are about the same. No age disparities.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7" name="Picture 6">
            <a:extLst>
              <a:ext uri="{FF2B5EF4-FFF2-40B4-BE49-F238E27FC236}">
                <a16:creationId xmlns:a16="http://schemas.microsoft.com/office/drawing/2014/main" id="{18793E6F-A728-4E53-91FC-072E3507F984}"/>
              </a:ext>
            </a:extLst>
          </p:cNvPr>
          <p:cNvPicPr>
            <a:picLocks noChangeAspect="1"/>
          </p:cNvPicPr>
          <p:nvPr/>
        </p:nvPicPr>
        <p:blipFill>
          <a:blip r:embed="rId3"/>
          <a:stretch>
            <a:fillRect/>
          </a:stretch>
        </p:blipFill>
        <p:spPr>
          <a:xfrm>
            <a:off x="1952487" y="876762"/>
            <a:ext cx="5606531" cy="2992839"/>
          </a:xfrm>
          <a:prstGeom prst="rect">
            <a:avLst/>
          </a:prstGeom>
        </p:spPr>
      </p:pic>
    </p:spTree>
    <p:extLst>
      <p:ext uri="{BB962C8B-B14F-4D97-AF65-F5344CB8AC3E}">
        <p14:creationId xmlns:p14="http://schemas.microsoft.com/office/powerpoint/2010/main" val="4019947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81419" y="2054267"/>
            <a:ext cx="2044571" cy="1878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chemeClr val="lt1"/>
                </a:solidFill>
                <a:latin typeface="Nunito Light"/>
                <a:ea typeface="Nunito Light"/>
                <a:cs typeface="Nunito Light"/>
                <a:sym typeface="Nunito Light"/>
              </a:rPr>
              <a:t>Both genders in Battery Park and Midtown highly favor flying taxis.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7" name="Picture 6">
            <a:extLst>
              <a:ext uri="{FF2B5EF4-FFF2-40B4-BE49-F238E27FC236}">
                <a16:creationId xmlns:a16="http://schemas.microsoft.com/office/drawing/2014/main" id="{5B54E1D6-9AF8-ED87-0ED8-3938CD6A1CF1}"/>
              </a:ext>
            </a:extLst>
          </p:cNvPr>
          <p:cNvPicPr>
            <a:picLocks noChangeAspect="1"/>
          </p:cNvPicPr>
          <p:nvPr/>
        </p:nvPicPr>
        <p:blipFill>
          <a:blip r:embed="rId3"/>
          <a:stretch>
            <a:fillRect/>
          </a:stretch>
        </p:blipFill>
        <p:spPr>
          <a:xfrm>
            <a:off x="2125990" y="815075"/>
            <a:ext cx="7018010" cy="3906148"/>
          </a:xfrm>
          <a:prstGeom prst="rect">
            <a:avLst/>
          </a:prstGeom>
        </p:spPr>
      </p:pic>
    </p:spTree>
    <p:extLst>
      <p:ext uri="{BB962C8B-B14F-4D97-AF65-F5344CB8AC3E}">
        <p14:creationId xmlns:p14="http://schemas.microsoft.com/office/powerpoint/2010/main" val="1169233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262050" y="3869601"/>
            <a:ext cx="8800530" cy="1225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chemeClr val="lt1"/>
              </a:buClr>
              <a:buSzPts val="1800"/>
              <a:buFont typeface="Nunito Light"/>
              <a:buChar char="●"/>
            </a:pPr>
            <a:r>
              <a:rPr lang="en-US" sz="14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p>
          <a:p>
            <a:pPr algn="l"/>
            <a:r>
              <a:rPr lang="en-US" sz="1400" dirty="0">
                <a:solidFill>
                  <a:schemeClr val="lt1"/>
                </a:solidFill>
                <a:latin typeface="Nunito Light"/>
                <a:ea typeface="Nunito Light"/>
                <a:cs typeface="Nunito Light"/>
                <a:sym typeface="Nunito Light"/>
              </a:rPr>
              <a:t>Potential price per mile distributions of users gender are about the same. No gender disparities.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DD08BBFA-45F0-A98F-0196-0AF28A5C1B0B}"/>
              </a:ext>
            </a:extLst>
          </p:cNvPr>
          <p:cNvPicPr>
            <a:picLocks noChangeAspect="1"/>
          </p:cNvPicPr>
          <p:nvPr/>
        </p:nvPicPr>
        <p:blipFill>
          <a:blip r:embed="rId3"/>
          <a:stretch>
            <a:fillRect/>
          </a:stretch>
        </p:blipFill>
        <p:spPr>
          <a:xfrm>
            <a:off x="1534438" y="815075"/>
            <a:ext cx="5723555" cy="3118098"/>
          </a:xfrm>
          <a:prstGeom prst="rect">
            <a:avLst/>
          </a:prstGeom>
        </p:spPr>
      </p:pic>
    </p:spTree>
    <p:extLst>
      <p:ext uri="{BB962C8B-B14F-4D97-AF65-F5344CB8AC3E}">
        <p14:creationId xmlns:p14="http://schemas.microsoft.com/office/powerpoint/2010/main" val="1179951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350100" y="1255050"/>
            <a:ext cx="4509999" cy="263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14300" algn="l">
              <a:buClr>
                <a:schemeClr val="lt1"/>
              </a:buClr>
              <a:buSzPts val="1800"/>
            </a:pPr>
            <a:r>
              <a:rPr lang="en-US" sz="1400" dirty="0">
                <a:solidFill>
                  <a:schemeClr val="lt1"/>
                </a:solidFill>
                <a:latin typeface="Nunito Light"/>
                <a:ea typeface="Nunito Light"/>
                <a:cs typeface="Nunito Light"/>
                <a:sym typeface="Nunito Light"/>
              </a:rPr>
              <a:t>Median potential price per mile increases with raising income for both genders.</a:t>
            </a:r>
          </a:p>
          <a:p>
            <a:pPr marL="114300" algn="l">
              <a:buClr>
                <a:schemeClr val="lt1"/>
              </a:buClr>
              <a:buSzPts val="1800"/>
            </a:pPr>
            <a:endParaRPr lang="en-US" sz="1400" dirty="0">
              <a:solidFill>
                <a:schemeClr val="lt1"/>
              </a:solidFill>
              <a:latin typeface="Nunito Light"/>
              <a:ea typeface="Nunito Light"/>
              <a:cs typeface="Nunito Light"/>
              <a:sym typeface="Nunito Light"/>
            </a:endParaRPr>
          </a:p>
          <a:p>
            <a:pPr marL="114300" algn="l">
              <a:buClr>
                <a:schemeClr val="lt1"/>
              </a:buClr>
              <a:buSzPts val="1800"/>
            </a:pPr>
            <a:r>
              <a:rPr lang="en-US" sz="1400" dirty="0">
                <a:solidFill>
                  <a:schemeClr val="lt1"/>
                </a:solidFill>
                <a:latin typeface="Nunito Light"/>
                <a:ea typeface="Nunito Light"/>
                <a:cs typeface="Nunito Light"/>
                <a:sym typeface="Nunito Light"/>
              </a:rPr>
              <a:t>Folks with higher income are willing to pay more for flying taxi fares.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7" name="Picture 6">
            <a:extLst>
              <a:ext uri="{FF2B5EF4-FFF2-40B4-BE49-F238E27FC236}">
                <a16:creationId xmlns:a16="http://schemas.microsoft.com/office/drawing/2014/main" id="{13AE4C76-D2A2-492C-42CF-18AF79F2892C}"/>
              </a:ext>
            </a:extLst>
          </p:cNvPr>
          <p:cNvPicPr>
            <a:picLocks noChangeAspect="1"/>
          </p:cNvPicPr>
          <p:nvPr/>
        </p:nvPicPr>
        <p:blipFill>
          <a:blip r:embed="rId3"/>
          <a:stretch>
            <a:fillRect/>
          </a:stretch>
        </p:blipFill>
        <p:spPr>
          <a:xfrm>
            <a:off x="5543523" y="177875"/>
            <a:ext cx="3475218" cy="4742800"/>
          </a:xfrm>
          <a:prstGeom prst="rect">
            <a:avLst/>
          </a:prstGeom>
        </p:spPr>
      </p:pic>
    </p:spTree>
    <p:extLst>
      <p:ext uri="{BB962C8B-B14F-4D97-AF65-F5344CB8AC3E}">
        <p14:creationId xmlns:p14="http://schemas.microsoft.com/office/powerpoint/2010/main" val="423565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262050" y="4189956"/>
            <a:ext cx="8800530" cy="904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r>
              <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rPr>
              <a:t>Median price per mile for female </a:t>
            </a:r>
            <a:r>
              <a:rPr lang="en-US" sz="1400" dirty="0">
                <a:solidFill>
                  <a:srgbClr val="FFFFFF"/>
                </a:solidFill>
                <a:latin typeface="Nunito Light"/>
                <a:ea typeface="Nunito Light"/>
                <a:cs typeface="Nunito Light"/>
                <a:sym typeface="Nunito Light"/>
              </a:rPr>
              <a:t>users consistently peaked at $35 to $40 for users in Battery Park, Bowery, Downtown and Financial District. For male users, the top median prices are $40 to $45 for users in Columbus Circle and </a:t>
            </a:r>
            <a:r>
              <a:rPr lang="en-US" sz="1400" dirty="0" err="1">
                <a:solidFill>
                  <a:srgbClr val="FFFFFF"/>
                </a:solidFill>
                <a:latin typeface="Nunito Light"/>
                <a:ea typeface="Nunito Light"/>
                <a:cs typeface="Nunito Light"/>
                <a:sym typeface="Nunito Light"/>
              </a:rPr>
              <a:t>Hamlton</a:t>
            </a:r>
            <a:r>
              <a:rPr lang="en-US" sz="1400" dirty="0">
                <a:solidFill>
                  <a:srgbClr val="FFFFFF"/>
                </a:solidFill>
                <a:latin typeface="Nunito Light"/>
                <a:ea typeface="Nunito Light"/>
                <a:cs typeface="Nunito Light"/>
                <a:sym typeface="Nunito Light"/>
              </a:rPr>
              <a:t> Heights. </a:t>
            </a: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a:p>
            <a:pPr marL="0" marR="0" lvl="0" indent="0" algn="l" defTabSz="914400" rtl="0" eaLnBrk="1" fontAlgn="auto" latinLnBrk="0" hangingPunct="1">
              <a:lnSpc>
                <a:spcPct val="100000"/>
              </a:lnSpc>
              <a:spcBef>
                <a:spcPts val="0"/>
              </a:spcBef>
              <a:spcAft>
                <a:spcPts val="0"/>
              </a:spcAft>
              <a:buClr>
                <a:srgbClr val="000000"/>
              </a:buClr>
              <a:buSzPts val="5200"/>
              <a:buFont typeface="Arial"/>
              <a:buNone/>
              <a:tabLst/>
              <a:defRPr/>
            </a:pPr>
            <a:endParaRPr kumimoji="0" lang="en-US" sz="1400" b="0" i="0" u="none" strike="noStrike" kern="0" cap="none" spc="0" normalizeH="0" baseline="0" noProof="0" dirty="0">
              <a:ln>
                <a:noFill/>
              </a:ln>
              <a:solidFill>
                <a:srgbClr val="FFFFFF"/>
              </a:solidFill>
              <a:effectLst/>
              <a:uLnTx/>
              <a:uFillTx/>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BCBD0FEF-7843-C41F-39C5-14CF4EE38647}"/>
              </a:ext>
            </a:extLst>
          </p:cNvPr>
          <p:cNvPicPr>
            <a:picLocks noChangeAspect="1"/>
          </p:cNvPicPr>
          <p:nvPr/>
        </p:nvPicPr>
        <p:blipFill>
          <a:blip r:embed="rId3"/>
          <a:stretch>
            <a:fillRect/>
          </a:stretch>
        </p:blipFill>
        <p:spPr>
          <a:xfrm>
            <a:off x="1602833" y="794427"/>
            <a:ext cx="6118964" cy="3311856"/>
          </a:xfrm>
          <a:prstGeom prst="rect">
            <a:avLst/>
          </a:prstGeom>
        </p:spPr>
      </p:pic>
    </p:spTree>
    <p:extLst>
      <p:ext uri="{BB962C8B-B14F-4D97-AF65-F5344CB8AC3E}">
        <p14:creationId xmlns:p14="http://schemas.microsoft.com/office/powerpoint/2010/main" val="1604615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350100" y="1255050"/>
            <a:ext cx="2793933" cy="263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chemeClr val="lt1"/>
              </a:buClr>
              <a:buSzPts val="1800"/>
              <a:buFont typeface="Nunito Light"/>
              <a:buChar char="●"/>
            </a:pPr>
            <a:r>
              <a:rPr lang="en-US" sz="1400" dirty="0">
                <a:solidFill>
                  <a:schemeClr val="lt1"/>
                </a:solidFill>
                <a:latin typeface="Nunito Light"/>
                <a:ea typeface="Nunito Light"/>
                <a:cs typeface="Nunito Light"/>
                <a:sym typeface="Nunito Light"/>
              </a:rPr>
              <a:t>What is the different personas/segments of negative sentiment towards not using a flying taxi car service?</a:t>
            </a:r>
          </a:p>
          <a:p>
            <a:pPr marL="114300" algn="l">
              <a:buClr>
                <a:schemeClr val="lt1"/>
              </a:buClr>
              <a:buSzPts val="1800"/>
            </a:pPr>
            <a:r>
              <a:rPr lang="en-US" sz="1400" dirty="0">
                <a:solidFill>
                  <a:schemeClr val="lt1"/>
                </a:solidFill>
                <a:latin typeface="Nunito Light"/>
                <a:ea typeface="Nunito Light"/>
                <a:cs typeface="Nunito Light"/>
                <a:sym typeface="Nunito Light"/>
              </a:rPr>
              <a:t>Female users are more concerned about safety than potential expense, while male users are the opposite.</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26F5D79B-440D-1EEE-C55F-16A1EA0613A4}"/>
              </a:ext>
            </a:extLst>
          </p:cNvPr>
          <p:cNvPicPr>
            <a:picLocks noChangeAspect="1"/>
          </p:cNvPicPr>
          <p:nvPr/>
        </p:nvPicPr>
        <p:blipFill>
          <a:blip r:embed="rId3"/>
          <a:stretch>
            <a:fillRect/>
          </a:stretch>
        </p:blipFill>
        <p:spPr>
          <a:xfrm>
            <a:off x="3225451" y="101131"/>
            <a:ext cx="5849655" cy="4941238"/>
          </a:xfrm>
          <a:prstGeom prst="rect">
            <a:avLst/>
          </a:prstGeom>
        </p:spPr>
      </p:pic>
    </p:spTree>
    <p:extLst>
      <p:ext uri="{BB962C8B-B14F-4D97-AF65-F5344CB8AC3E}">
        <p14:creationId xmlns:p14="http://schemas.microsoft.com/office/powerpoint/2010/main" val="625110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6" name="Google Shape;181;p37">
            <a:extLst>
              <a:ext uri="{FF2B5EF4-FFF2-40B4-BE49-F238E27FC236}">
                <a16:creationId xmlns:a16="http://schemas.microsoft.com/office/drawing/2014/main" id="{468266F8-11D5-F0DD-4978-A39152F55F6D}"/>
              </a:ext>
            </a:extLst>
          </p:cNvPr>
          <p:cNvSpPr txBox="1">
            <a:spLocks/>
          </p:cNvSpPr>
          <p:nvPr/>
        </p:nvSpPr>
        <p:spPr>
          <a:xfrm>
            <a:off x="350100" y="1255050"/>
            <a:ext cx="2793933" cy="263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14300" algn="l">
              <a:buClr>
                <a:schemeClr val="lt1"/>
              </a:buClr>
              <a:buSzPts val="1800"/>
            </a:pPr>
            <a:r>
              <a:rPr lang="en-US" sz="1400" dirty="0">
                <a:solidFill>
                  <a:schemeClr val="lt1"/>
                </a:solidFill>
                <a:latin typeface="Nunito Light"/>
                <a:ea typeface="Nunito Light"/>
                <a:cs typeface="Nunito Light"/>
                <a:sym typeface="Nunito Light"/>
              </a:rPr>
              <a:t>Older and female users are more concerned about safety and expense, while younger female users care more about commute efficiency and concerns of congestion of the skies.</a:t>
            </a:r>
          </a:p>
          <a:p>
            <a:pPr marL="114300" algn="l">
              <a:buClr>
                <a:schemeClr val="lt1"/>
              </a:buClr>
              <a:buSzPts val="1800"/>
            </a:pPr>
            <a:endParaRPr lang="en-US" sz="1400" dirty="0">
              <a:solidFill>
                <a:schemeClr val="lt1"/>
              </a:solidFill>
              <a:latin typeface="Nunito Light"/>
              <a:ea typeface="Nunito Light"/>
              <a:cs typeface="Nunito Light"/>
              <a:sym typeface="Nunito Light"/>
            </a:endParaRPr>
          </a:p>
          <a:p>
            <a:pPr marL="114300" algn="l">
              <a:buClr>
                <a:schemeClr val="lt1"/>
              </a:buClr>
              <a:buSzPts val="1800"/>
            </a:pPr>
            <a:r>
              <a:rPr lang="en-US" sz="1400" dirty="0">
                <a:solidFill>
                  <a:schemeClr val="lt1"/>
                </a:solidFill>
                <a:latin typeface="Nunito Light"/>
                <a:ea typeface="Nunito Light"/>
                <a:cs typeface="Nunito Light"/>
                <a:sym typeface="Nunito Light"/>
              </a:rPr>
              <a:t>Older male users worry about safety and questions need for flying taxis while younger males have safety concerns.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4" name="Picture 3">
            <a:extLst>
              <a:ext uri="{FF2B5EF4-FFF2-40B4-BE49-F238E27FC236}">
                <a16:creationId xmlns:a16="http://schemas.microsoft.com/office/drawing/2014/main" id="{9F4EB452-59F9-3DD1-5B24-FCCC896DDD7E}"/>
              </a:ext>
            </a:extLst>
          </p:cNvPr>
          <p:cNvPicPr>
            <a:picLocks noChangeAspect="1"/>
          </p:cNvPicPr>
          <p:nvPr/>
        </p:nvPicPr>
        <p:blipFill>
          <a:blip r:embed="rId3"/>
          <a:stretch>
            <a:fillRect/>
          </a:stretch>
        </p:blipFill>
        <p:spPr>
          <a:xfrm>
            <a:off x="3215255" y="128832"/>
            <a:ext cx="5841064" cy="4885835"/>
          </a:xfrm>
          <a:prstGeom prst="rect">
            <a:avLst/>
          </a:prstGeom>
        </p:spPr>
      </p:pic>
    </p:spTree>
    <p:extLst>
      <p:ext uri="{BB962C8B-B14F-4D97-AF65-F5344CB8AC3E}">
        <p14:creationId xmlns:p14="http://schemas.microsoft.com/office/powerpoint/2010/main" val="114552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ctrTitle"/>
          </p:nvPr>
        </p:nvSpPr>
        <p:spPr>
          <a:xfrm>
            <a:off x="311700" y="2042250"/>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complete Section 2 at the end of this course.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Please submit this file for review for Section 1.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2: Proposal Synthesis</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Identify a product objective for Flyber's launch. Your product objective will guide your KPIs, so identify what Flyber should optimize for. Your objective should be centered around one the following focus areas: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Acquisition</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Engagement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Retention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Profitability</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Explain your reasoning. Include both why you feel your focus area is more relevant than the others for Flyber at this time of the product development cycle.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4" name="Google Shape;207;p42">
            <a:extLst>
              <a:ext uri="{FF2B5EF4-FFF2-40B4-BE49-F238E27FC236}">
                <a16:creationId xmlns:a16="http://schemas.microsoft.com/office/drawing/2014/main" id="{10CCAF21-E0DB-73D8-24C4-9B42FDA7AFB6}"/>
              </a:ext>
            </a:extLst>
          </p:cNvPr>
          <p:cNvSpPr txBox="1">
            <a:spLocks/>
          </p:cNvSpPr>
          <p:nvPr/>
        </p:nvSpPr>
        <p:spPr>
          <a:xfrm>
            <a:off x="348900" y="965100"/>
            <a:ext cx="8520600" cy="321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chemeClr val="lt1"/>
                </a:solidFill>
                <a:latin typeface="Nunito Light"/>
                <a:ea typeface="Nunito Light"/>
                <a:cs typeface="Nunito Light"/>
                <a:sym typeface="Nunito Light"/>
              </a:rPr>
              <a:t>Product objective:</a:t>
            </a:r>
          </a:p>
          <a:p>
            <a:pPr algn="l"/>
            <a:r>
              <a:rPr lang="en-US" sz="1400" dirty="0">
                <a:solidFill>
                  <a:schemeClr val="lt1"/>
                </a:solidFill>
                <a:latin typeface="Nunito Light"/>
                <a:ea typeface="Nunito Light"/>
                <a:cs typeface="Nunito Light"/>
                <a:sym typeface="Nunito Light"/>
              </a:rPr>
              <a:t>Ensure user engagement to </a:t>
            </a:r>
            <a:r>
              <a:rPr lang="en-US" sz="1400" dirty="0" err="1">
                <a:solidFill>
                  <a:schemeClr val="lt1"/>
                </a:solidFill>
                <a:latin typeface="Nunito Light"/>
                <a:ea typeface="Nunito Light"/>
                <a:cs typeface="Nunito Light"/>
                <a:sym typeface="Nunito Light"/>
              </a:rPr>
              <a:t>Flyber</a:t>
            </a:r>
            <a:r>
              <a:rPr lang="en-US" sz="1400" dirty="0">
                <a:solidFill>
                  <a:schemeClr val="lt1"/>
                </a:solidFill>
                <a:latin typeface="Nunito Light"/>
                <a:ea typeface="Nunito Light"/>
                <a:cs typeface="Nunito Light"/>
                <a:sym typeface="Nunito Light"/>
              </a:rPr>
              <a:t> by providing a safe and unique flying experience, building trust with users.</a:t>
            </a:r>
          </a:p>
          <a:p>
            <a:pPr algn="l"/>
            <a:endParaRPr lang="en-US" sz="1400" dirty="0">
              <a:solidFill>
                <a:schemeClr val="lt1"/>
              </a:solidFill>
              <a:latin typeface="Nunito Light"/>
              <a:ea typeface="Nunito Light"/>
              <a:cs typeface="Nunito Light"/>
              <a:sym typeface="Nunito Light"/>
            </a:endParaRPr>
          </a:p>
          <a:p>
            <a:pPr algn="l"/>
            <a:r>
              <a:rPr lang="en-US" sz="1400" dirty="0">
                <a:solidFill>
                  <a:schemeClr val="lt1"/>
                </a:solidFill>
                <a:latin typeface="Nunito Light"/>
                <a:ea typeface="Nunito Light"/>
                <a:cs typeface="Nunito Light"/>
                <a:sym typeface="Nunito Light"/>
              </a:rPr>
              <a:t>Compared to other areas, user acquisition, user retention and profitability, user engagement is more relevant at this stage of product development cycle. </a:t>
            </a:r>
          </a:p>
          <a:p>
            <a:pPr algn="l"/>
            <a:r>
              <a:rPr lang="en-US" sz="1400" dirty="0">
                <a:solidFill>
                  <a:schemeClr val="lt1"/>
                </a:solidFill>
                <a:latin typeface="Nunito Light"/>
                <a:ea typeface="Nunito Light"/>
                <a:cs typeface="Nunito Light"/>
                <a:sym typeface="Nunito Light"/>
              </a:rPr>
              <a:t>User acquisition focuses on getting new users but if they just use </a:t>
            </a:r>
            <a:r>
              <a:rPr lang="en-US" sz="1400" dirty="0" err="1">
                <a:solidFill>
                  <a:schemeClr val="lt1"/>
                </a:solidFill>
                <a:latin typeface="Nunito Light"/>
                <a:ea typeface="Nunito Light"/>
                <a:cs typeface="Nunito Light"/>
                <a:sym typeface="Nunito Light"/>
              </a:rPr>
              <a:t>Flyber</a:t>
            </a:r>
            <a:r>
              <a:rPr lang="en-US" sz="1400" dirty="0">
                <a:solidFill>
                  <a:schemeClr val="lt1"/>
                </a:solidFill>
                <a:latin typeface="Nunito Light"/>
                <a:ea typeface="Nunito Light"/>
                <a:cs typeface="Nunito Light"/>
                <a:sym typeface="Nunito Light"/>
              </a:rPr>
              <a:t> one time, never to return then there is no continued business or profits. </a:t>
            </a:r>
          </a:p>
          <a:p>
            <a:pPr algn="l"/>
            <a:r>
              <a:rPr lang="en-US" sz="1400" dirty="0">
                <a:solidFill>
                  <a:schemeClr val="lt1"/>
                </a:solidFill>
                <a:latin typeface="Nunito Light"/>
                <a:ea typeface="Nunito Light"/>
                <a:cs typeface="Nunito Light"/>
                <a:sym typeface="Nunito Light"/>
              </a:rPr>
              <a:t>User retention is expected once user engagement is achieved. Assuaging the fear, safety and trust concerns of users and making the flying experience a unique, exciting and enjoyable experience rather than the drudgery of traditional transportations should engage the users to return for more repeated flying taxi services. More engaged users can also provide free marketing and advertising by recommending their experience to others, capturing more new users and in turn engaging them too.</a:t>
            </a:r>
          </a:p>
          <a:p>
            <a:pPr algn="l"/>
            <a:r>
              <a:rPr lang="en-US" sz="1400" dirty="0">
                <a:solidFill>
                  <a:schemeClr val="lt1"/>
                </a:solidFill>
                <a:latin typeface="Nunito Light"/>
                <a:ea typeface="Nunito Light"/>
                <a:cs typeface="Nunito Light"/>
                <a:sym typeface="Nunito Light"/>
              </a:rPr>
              <a:t>Only with repeated and consistent return users by engaging the users will there be profits.</a:t>
            </a:r>
          </a:p>
          <a:p>
            <a:pPr algn="l"/>
            <a:endParaRPr lang="en-US" sz="1400" dirty="0">
              <a:solidFill>
                <a:schemeClr val="lt1"/>
              </a:solidFill>
              <a:latin typeface="Nunito Light"/>
              <a:ea typeface="Nunito Light"/>
              <a:cs typeface="Nunito Light"/>
              <a:sym typeface="Nunito Light"/>
            </a:endParaRPr>
          </a:p>
          <a:p>
            <a:pPr algn="l"/>
            <a:endParaRPr lang="en-US" sz="1400" dirty="0">
              <a:solidFill>
                <a:schemeClr val="lt1"/>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2"/>
        <p:cNvGrpSpPr/>
        <p:nvPr/>
      </p:nvGrpSpPr>
      <p:grpSpPr>
        <a:xfrm>
          <a:off x="0" y="0"/>
          <a:ext cx="0" cy="0"/>
          <a:chOff x="0" y="0"/>
          <a:chExt cx="0" cy="0"/>
        </a:xfrm>
      </p:grpSpPr>
      <p:sp>
        <p:nvSpPr>
          <p:cNvPr id="223" name="Google Shape;223;p4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4" name="Google Shape;218;p44">
            <a:extLst>
              <a:ext uri="{FF2B5EF4-FFF2-40B4-BE49-F238E27FC236}">
                <a16:creationId xmlns:a16="http://schemas.microsoft.com/office/drawing/2014/main" id="{FED458C9-7331-65D4-08D6-EB8064747B29}"/>
              </a:ext>
            </a:extLst>
          </p:cNvPr>
          <p:cNvSpPr txBox="1">
            <a:spLocks/>
          </p:cNvSpPr>
          <p:nvPr/>
        </p:nvSpPr>
        <p:spPr>
          <a:xfrm>
            <a:off x="348924" y="2298624"/>
            <a:ext cx="8433725" cy="1678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800" dirty="0">
                <a:solidFill>
                  <a:srgbClr val="434343"/>
                </a:solidFill>
                <a:latin typeface="Nunito Light"/>
              </a:rPr>
              <a:t>KPI 1: Number of </a:t>
            </a:r>
            <a:r>
              <a:rPr lang="en-US" sz="1800" dirty="0" err="1">
                <a:solidFill>
                  <a:srgbClr val="434343"/>
                </a:solidFill>
                <a:latin typeface="Nunito Light"/>
              </a:rPr>
              <a:t>Flyber</a:t>
            </a:r>
            <a:r>
              <a:rPr lang="en-US" sz="1800" dirty="0">
                <a:solidFill>
                  <a:srgbClr val="434343"/>
                </a:solidFill>
                <a:latin typeface="Nunito Light"/>
              </a:rPr>
              <a:t> trips per user </a:t>
            </a:r>
          </a:p>
          <a:p>
            <a:pPr algn="l"/>
            <a:r>
              <a:rPr lang="en-US" sz="1800" dirty="0">
                <a:solidFill>
                  <a:srgbClr val="434343"/>
                </a:solidFill>
                <a:latin typeface="Nunito Light"/>
                <a:sym typeface="Nunito Light"/>
              </a:rPr>
              <a:t>KPI 2: </a:t>
            </a:r>
            <a:r>
              <a:rPr lang="en-US" sz="1800" dirty="0">
                <a:solidFill>
                  <a:srgbClr val="434343"/>
                </a:solidFill>
                <a:latin typeface="Nunito Light"/>
              </a:rPr>
              <a:t>Daily Active Users (DAU) - number of unique users on </a:t>
            </a:r>
            <a:r>
              <a:rPr lang="en-US" sz="1800" dirty="0" err="1">
                <a:solidFill>
                  <a:srgbClr val="434343"/>
                </a:solidFill>
                <a:latin typeface="Nunito Light"/>
              </a:rPr>
              <a:t>Flyber</a:t>
            </a:r>
            <a:r>
              <a:rPr lang="en-US" sz="1800" dirty="0">
                <a:solidFill>
                  <a:srgbClr val="434343"/>
                </a:solidFill>
                <a:latin typeface="Nunito Light"/>
              </a:rPr>
              <a:t> per day</a:t>
            </a:r>
          </a:p>
          <a:p>
            <a:pPr algn="l"/>
            <a:r>
              <a:rPr lang="en-US" sz="1800" dirty="0">
                <a:solidFill>
                  <a:srgbClr val="434343"/>
                </a:solidFill>
                <a:latin typeface="Nunito Light"/>
                <a:sym typeface="Nunito Light"/>
              </a:rPr>
              <a:t>KPI 3: </a:t>
            </a:r>
            <a:r>
              <a:rPr lang="en-US" sz="1800" dirty="0" err="1">
                <a:solidFill>
                  <a:srgbClr val="434343"/>
                </a:solidFill>
                <a:latin typeface="Nunito Light"/>
              </a:rPr>
              <a:t>Lness</a:t>
            </a:r>
            <a:r>
              <a:rPr lang="en-US" sz="1800" dirty="0">
                <a:solidFill>
                  <a:srgbClr val="434343"/>
                </a:solidFill>
                <a:latin typeface="Nunito Light"/>
              </a:rPr>
              <a:t> - Number of days a user has used </a:t>
            </a:r>
            <a:r>
              <a:rPr lang="en-US" sz="1800" dirty="0" err="1">
                <a:solidFill>
                  <a:srgbClr val="434343"/>
                </a:solidFill>
                <a:latin typeface="Nunito Light"/>
              </a:rPr>
              <a:t>Flyber</a:t>
            </a:r>
            <a:r>
              <a:rPr lang="en-US" sz="1800" dirty="0">
                <a:solidFill>
                  <a:srgbClr val="434343"/>
                </a:solidFill>
                <a:latin typeface="Nunito Light"/>
              </a:rPr>
              <a:t> in 30 days time frame.</a:t>
            </a:r>
            <a:endParaRPr lang="en-US" sz="1800" dirty="0">
              <a:solidFill>
                <a:srgbClr val="434343"/>
              </a:solidFill>
              <a:latin typeface="Nunito Light"/>
              <a:sym typeface="Nunito Light"/>
            </a:endParaRPr>
          </a:p>
          <a:p>
            <a:pPr algn="l"/>
            <a:endParaRPr lang="en-US" sz="1800" dirty="0">
              <a:solidFill>
                <a:srgbClr val="434343"/>
              </a:solidFill>
              <a:latin typeface="Nunito Light"/>
              <a:ea typeface="Nunito Light"/>
              <a:cs typeface="Nunito Light"/>
              <a:sym typeface="Nunito Light"/>
            </a:endParaRPr>
          </a:p>
          <a:p>
            <a:pPr algn="l"/>
            <a:endParaRPr lang="en-US" sz="1800" dirty="0">
              <a:solidFill>
                <a:srgbClr val="434343"/>
              </a:solidFill>
              <a:latin typeface="Nunito Light"/>
              <a:ea typeface="Nunito Light"/>
              <a:cs typeface="Nunito Light"/>
              <a:sym typeface="Nunito Light"/>
            </a:endParaRPr>
          </a:p>
          <a:p>
            <a:pPr algn="l"/>
            <a:endParaRPr lang="en-US" sz="1800" dirty="0">
              <a:solidFill>
                <a:srgbClr val="434343"/>
              </a:solidFill>
              <a:latin typeface="Nunito Light"/>
              <a:ea typeface="Nunito Light"/>
              <a:cs typeface="Nunito Light"/>
              <a:sym typeface="Nunito Light"/>
            </a:endParaRPr>
          </a:p>
          <a:p>
            <a:pPr algn="l"/>
            <a:endParaRPr lang="en-US" sz="1800" dirty="0">
              <a:solidFill>
                <a:srgbClr val="434343"/>
              </a:solidFill>
              <a:latin typeface="Nunito Light"/>
              <a:ea typeface="Nunito Light"/>
              <a:cs typeface="Nunito Light"/>
              <a:sym typeface="Nunito Light"/>
            </a:endParaRPr>
          </a:p>
          <a:p>
            <a:pPr algn="l"/>
            <a:endParaRPr lang="en-US" sz="1800" dirty="0">
              <a:solidFill>
                <a:srgbClr val="434343"/>
              </a:solidFill>
              <a:latin typeface="Nunito Light"/>
              <a:ea typeface="Nunito Light"/>
              <a:cs typeface="Nunito Light"/>
              <a:sym typeface="Nuni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hypotheses around what thresholds your KPIs would need to hit in order to determine success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5" name="Google Shape;218;p44">
            <a:extLst>
              <a:ext uri="{FF2B5EF4-FFF2-40B4-BE49-F238E27FC236}">
                <a16:creationId xmlns:a16="http://schemas.microsoft.com/office/drawing/2014/main" id="{8B56131F-453A-1059-83E6-1D3FDFDC3389}"/>
              </a:ext>
            </a:extLst>
          </p:cNvPr>
          <p:cNvSpPr txBox="1">
            <a:spLocks/>
          </p:cNvSpPr>
          <p:nvPr/>
        </p:nvSpPr>
        <p:spPr>
          <a:xfrm>
            <a:off x="348924" y="1202499"/>
            <a:ext cx="8433725" cy="2774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rgbClr val="434343"/>
                </a:solidFill>
                <a:latin typeface="Nunito Light"/>
              </a:rPr>
              <a:t>Hypothesis 1: Introduction of a status dashboard within the flying taxis to show users in </a:t>
            </a:r>
            <a:r>
              <a:rPr lang="en-US" sz="1400" dirty="0" err="1">
                <a:solidFill>
                  <a:srgbClr val="434343"/>
                </a:solidFill>
                <a:latin typeface="Nunito Light"/>
              </a:rPr>
              <a:t>realtime</a:t>
            </a:r>
            <a:r>
              <a:rPr lang="en-US" sz="1400" dirty="0">
                <a:solidFill>
                  <a:srgbClr val="434343"/>
                </a:solidFill>
                <a:latin typeface="Nunito Light"/>
              </a:rPr>
              <a:t> the status of the vehicle, altitude, flying time, wind speeds etc. to better reassure users on the safety of the flying taxis will increase number of trips per users by 50%.</a:t>
            </a:r>
          </a:p>
          <a:p>
            <a:pPr algn="l"/>
            <a:endParaRPr lang="en-US" sz="1400" dirty="0">
              <a:solidFill>
                <a:srgbClr val="434343"/>
              </a:solidFill>
              <a:latin typeface="Nunito Light"/>
            </a:endParaRPr>
          </a:p>
          <a:p>
            <a:pPr algn="l"/>
            <a:endParaRPr lang="en-US" sz="1400" dirty="0">
              <a:solidFill>
                <a:srgbClr val="434343"/>
              </a:solidFill>
              <a:latin typeface="Nunito Light"/>
            </a:endParaRPr>
          </a:p>
          <a:p>
            <a:pPr algn="l"/>
            <a:r>
              <a:rPr lang="en-US" sz="1400" dirty="0">
                <a:solidFill>
                  <a:srgbClr val="434343"/>
                </a:solidFill>
                <a:latin typeface="Nunito Light"/>
                <a:sym typeface="Nunito Light"/>
              </a:rPr>
              <a:t>Hypothesis 2: Introduction of a 30 days promotional campaign where users buying one trip get return trip free increases the </a:t>
            </a:r>
            <a:r>
              <a:rPr lang="en-US" sz="1400" dirty="0">
                <a:solidFill>
                  <a:srgbClr val="434343"/>
                </a:solidFill>
                <a:latin typeface="Nunito Light"/>
              </a:rPr>
              <a:t>Daily Active Users (DAU) by 50%.</a:t>
            </a:r>
          </a:p>
          <a:p>
            <a:pPr algn="l"/>
            <a:endParaRPr lang="en-US" sz="1400" dirty="0">
              <a:solidFill>
                <a:srgbClr val="434343"/>
              </a:solidFill>
              <a:latin typeface="Nunito Light"/>
              <a:sym typeface="Nunito Light"/>
            </a:endParaRPr>
          </a:p>
          <a:p>
            <a:pPr algn="l"/>
            <a:endParaRPr lang="en-US" sz="1400" dirty="0">
              <a:solidFill>
                <a:srgbClr val="434343"/>
              </a:solidFill>
              <a:latin typeface="Nunito Light"/>
              <a:sym typeface="Nunito Light"/>
            </a:endParaRPr>
          </a:p>
          <a:p>
            <a:pPr algn="l"/>
            <a:r>
              <a:rPr lang="en-US" sz="1400" dirty="0">
                <a:solidFill>
                  <a:srgbClr val="434343"/>
                </a:solidFill>
                <a:latin typeface="Nunito Light"/>
                <a:sym typeface="Nunito Light"/>
              </a:rPr>
              <a:t>Hypothesis 3: Adding reservation feature on the app increases </a:t>
            </a:r>
            <a:r>
              <a:rPr lang="en-US" sz="1400" dirty="0" err="1">
                <a:solidFill>
                  <a:srgbClr val="434343"/>
                </a:solidFill>
                <a:latin typeface="Nunito Light"/>
              </a:rPr>
              <a:t>Lness</a:t>
            </a:r>
            <a:r>
              <a:rPr lang="en-US" sz="1400" dirty="0">
                <a:solidFill>
                  <a:srgbClr val="434343"/>
                </a:solidFill>
                <a:latin typeface="Nunito Light"/>
              </a:rPr>
              <a:t> by 25% as users can better plan and schedule their day.</a:t>
            </a:r>
            <a:endParaRPr lang="en-US" sz="1400" dirty="0">
              <a:solidFill>
                <a:srgbClr val="434343"/>
              </a:solidFill>
              <a:latin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50" y="1399500"/>
            <a:ext cx="7532700"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times/days of operation should the service run for?</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pick-up / drop-off nodes should we have?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Where should the nodes be located?</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we initially use copters or homegrown hardware?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the pricing be fixed or dynamic? At what rates?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4" name="Google Shape;240;p48">
            <a:extLst>
              <a:ext uri="{FF2B5EF4-FFF2-40B4-BE49-F238E27FC236}">
                <a16:creationId xmlns:a16="http://schemas.microsoft.com/office/drawing/2014/main" id="{B37CB2CB-4AA6-5DC7-E1A6-36365C5EBD1D}"/>
              </a:ext>
            </a:extLst>
          </p:cNvPr>
          <p:cNvSpPr txBox="1">
            <a:spLocks/>
          </p:cNvSpPr>
          <p:nvPr/>
        </p:nvSpPr>
        <p:spPr>
          <a:xfrm>
            <a:off x="91068" y="815075"/>
            <a:ext cx="5909308" cy="4199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434343"/>
              </a:buClr>
              <a:buSzPts val="1800"/>
              <a:buFont typeface="Nunito Light"/>
              <a:buChar char="●"/>
            </a:pPr>
            <a:r>
              <a:rPr lang="en-US" sz="1100" dirty="0">
                <a:solidFill>
                  <a:srgbClr val="434343"/>
                </a:solidFill>
                <a:latin typeface="Nunito Light"/>
                <a:ea typeface="Nunito Light"/>
                <a:cs typeface="Nunito Light"/>
                <a:sym typeface="Nunito Light"/>
              </a:rPr>
              <a:t>What times/days of operation should the service run for?</a:t>
            </a:r>
          </a:p>
          <a:p>
            <a:pPr marL="114300" algn="l">
              <a:buClr>
                <a:srgbClr val="434343"/>
              </a:buClr>
              <a:buSzPts val="1800"/>
            </a:pPr>
            <a:r>
              <a:rPr lang="en-US" sz="1100" dirty="0">
                <a:solidFill>
                  <a:srgbClr val="434343"/>
                </a:solidFill>
                <a:latin typeface="Nunito Light"/>
                <a:ea typeface="Nunito Light"/>
                <a:cs typeface="Nunito Light"/>
                <a:sym typeface="Nunito Light"/>
              </a:rPr>
              <a:t>First start with services Thurs, Fri and Sat which are highest volume for the week. Focusing on 5pm to 11pm.</a:t>
            </a:r>
          </a:p>
          <a:p>
            <a:pPr marL="114300" algn="l">
              <a:buClr>
                <a:srgbClr val="434343"/>
              </a:buClr>
              <a:buSzPts val="1800"/>
            </a:pPr>
            <a:r>
              <a:rPr lang="en-US" sz="1100" dirty="0">
                <a:solidFill>
                  <a:srgbClr val="434343"/>
                </a:solidFill>
                <a:latin typeface="Nunito Light"/>
                <a:ea typeface="Nunito Light"/>
                <a:cs typeface="Nunito Light"/>
                <a:sym typeface="Nunito Light"/>
              </a:rPr>
              <a:t>Once the early kinks have been worked out, can expand to more days and hours.</a:t>
            </a:r>
          </a:p>
          <a:p>
            <a:pPr marL="114300" algn="l">
              <a:buClr>
                <a:srgbClr val="434343"/>
              </a:buClr>
              <a:buSzPts val="1800"/>
            </a:pPr>
            <a:r>
              <a:rPr lang="en-US" sz="1100" dirty="0">
                <a:solidFill>
                  <a:srgbClr val="434343"/>
                </a:solidFill>
                <a:latin typeface="Nunito Light"/>
                <a:ea typeface="Nunito Light"/>
                <a:cs typeface="Nunito Light"/>
                <a:sym typeface="Nunito Light"/>
              </a:rPr>
              <a:t>Refer to slide 26.</a:t>
            </a:r>
          </a:p>
          <a:p>
            <a:pPr marL="114300" algn="l">
              <a:buClr>
                <a:srgbClr val="434343"/>
              </a:buClr>
              <a:buSzPts val="1800"/>
            </a:pPr>
            <a:endParaRPr lang="en-US" sz="11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100" dirty="0">
                <a:solidFill>
                  <a:srgbClr val="434343"/>
                </a:solidFill>
                <a:latin typeface="Nunito Light"/>
                <a:ea typeface="Nunito Light"/>
                <a:cs typeface="Nunito Light"/>
                <a:sym typeface="Nunito Light"/>
              </a:rPr>
              <a:t>How many pick-up / drop-off nodes should we have?</a:t>
            </a:r>
          </a:p>
          <a:p>
            <a:pPr marL="114300" algn="l">
              <a:buClr>
                <a:srgbClr val="434343"/>
              </a:buClr>
              <a:buSzPts val="1800"/>
            </a:pPr>
            <a:r>
              <a:rPr lang="en-US" sz="1100" dirty="0">
                <a:solidFill>
                  <a:srgbClr val="434343"/>
                </a:solidFill>
                <a:latin typeface="Nunito Light"/>
                <a:ea typeface="Nunito Light"/>
                <a:cs typeface="Nunito Light"/>
                <a:sym typeface="Nunito Light"/>
              </a:rPr>
              <a:t>3 nodes.</a:t>
            </a:r>
          </a:p>
          <a:p>
            <a:pPr marL="114300" algn="l">
              <a:buClr>
                <a:srgbClr val="434343"/>
              </a:buClr>
              <a:buSzPts val="1800"/>
            </a:pPr>
            <a:endParaRPr lang="en-US" sz="11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100" dirty="0">
                <a:solidFill>
                  <a:srgbClr val="434343"/>
                </a:solidFill>
                <a:latin typeface="Nunito Light"/>
                <a:ea typeface="Nunito Light"/>
                <a:cs typeface="Nunito Light"/>
                <a:sym typeface="Nunito Light"/>
              </a:rPr>
              <a:t>Where should the nodes be located?</a:t>
            </a:r>
          </a:p>
          <a:p>
            <a:pPr marL="114300" algn="l">
              <a:buClr>
                <a:srgbClr val="434343"/>
              </a:buClr>
              <a:buSzPts val="1800"/>
            </a:pPr>
            <a:r>
              <a:rPr lang="en-US" sz="1100" dirty="0">
                <a:solidFill>
                  <a:srgbClr val="434343"/>
                </a:solidFill>
                <a:latin typeface="Nunito Light"/>
                <a:ea typeface="Nunito Light"/>
                <a:cs typeface="Nunito Light"/>
                <a:sym typeface="Nunito Light"/>
              </a:rPr>
              <a:t>One each in JFK and LGA airports due to consistent high volume at with airplane travelers. One in middle of </a:t>
            </a:r>
            <a:r>
              <a:rPr lang="en-US" sz="1100" dirty="0" err="1">
                <a:solidFill>
                  <a:srgbClr val="434343"/>
                </a:solidFill>
                <a:latin typeface="Nunito Light"/>
                <a:ea typeface="Nunito Light"/>
                <a:cs typeface="Nunito Light"/>
                <a:sym typeface="Nunito Light"/>
              </a:rPr>
              <a:t>Manhanttan</a:t>
            </a:r>
            <a:r>
              <a:rPr lang="en-US" sz="1100" dirty="0">
                <a:solidFill>
                  <a:srgbClr val="434343"/>
                </a:solidFill>
                <a:latin typeface="Nunito Light"/>
                <a:ea typeface="Nunito Light"/>
                <a:cs typeface="Nunito Light"/>
                <a:sym typeface="Nunito Light"/>
              </a:rPr>
              <a:t> due to the central locality that is close to the users’ final destinations. </a:t>
            </a:r>
          </a:p>
          <a:p>
            <a:pPr marL="114300" algn="l">
              <a:buClr>
                <a:srgbClr val="434343"/>
              </a:buClr>
              <a:buSzPts val="1800"/>
            </a:pPr>
            <a:r>
              <a:rPr lang="en-US" sz="1100" dirty="0">
                <a:solidFill>
                  <a:srgbClr val="434343"/>
                </a:solidFill>
                <a:latin typeface="Nunito Light"/>
                <a:ea typeface="Nunito Light"/>
                <a:cs typeface="Nunito Light"/>
                <a:sym typeface="Nunito Light"/>
              </a:rPr>
              <a:t>Refer to slide 24.</a:t>
            </a:r>
          </a:p>
          <a:p>
            <a:pPr marL="114300" algn="l">
              <a:buClr>
                <a:srgbClr val="434343"/>
              </a:buClr>
              <a:buSzPts val="1800"/>
            </a:pPr>
            <a:endParaRPr lang="en-US" sz="11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100" dirty="0">
                <a:solidFill>
                  <a:srgbClr val="434343"/>
                </a:solidFill>
                <a:latin typeface="Nunito Light"/>
                <a:ea typeface="Nunito Light"/>
                <a:cs typeface="Nunito Light"/>
                <a:sym typeface="Nunito Light"/>
              </a:rPr>
              <a:t>Should we initially use copters or homegrown hardware?</a:t>
            </a:r>
          </a:p>
          <a:p>
            <a:pPr marL="114300" algn="l">
              <a:buClr>
                <a:srgbClr val="434343"/>
              </a:buClr>
              <a:buSzPts val="1800"/>
            </a:pPr>
            <a:r>
              <a:rPr lang="en-US" sz="1100" dirty="0">
                <a:solidFill>
                  <a:srgbClr val="434343"/>
                </a:solidFill>
                <a:latin typeface="Nunito Light"/>
                <a:ea typeface="Nunito Light"/>
                <a:cs typeface="Nunito Light"/>
                <a:sym typeface="Nunito Light"/>
              </a:rPr>
              <a:t>As first MVP, some customized copters should be used to speed up start of service and as revenue and profits come in, they can be invested to develop more homegrown hardware.</a:t>
            </a:r>
          </a:p>
          <a:p>
            <a:pPr marL="114300" algn="l">
              <a:buClr>
                <a:srgbClr val="434343"/>
              </a:buClr>
              <a:buSzPts val="1800"/>
            </a:pPr>
            <a:endParaRPr lang="en-US" sz="1100" dirty="0">
              <a:solidFill>
                <a:srgbClr val="434343"/>
              </a:solidFill>
              <a:latin typeface="Nunito Light"/>
              <a:ea typeface="Nunito Light"/>
              <a:cs typeface="Nunito Light"/>
              <a:sym typeface="Nunito Light"/>
            </a:endParaRPr>
          </a:p>
          <a:p>
            <a:pPr marL="457200" indent="-342900" algn="l">
              <a:buClr>
                <a:srgbClr val="434343"/>
              </a:buClr>
              <a:buSzPts val="1800"/>
              <a:buFont typeface="Nunito Light"/>
              <a:buChar char="●"/>
            </a:pPr>
            <a:r>
              <a:rPr lang="en-US" sz="1100" dirty="0">
                <a:solidFill>
                  <a:srgbClr val="434343"/>
                </a:solidFill>
                <a:latin typeface="Nunito Light"/>
                <a:ea typeface="Nunito Light"/>
                <a:cs typeface="Nunito Light"/>
                <a:sym typeface="Nunito Light"/>
              </a:rPr>
              <a:t>Should the pricing be fixed or dynamic? At what rates?</a:t>
            </a:r>
          </a:p>
          <a:p>
            <a:pPr marL="114300" algn="l">
              <a:buClr>
                <a:srgbClr val="434343"/>
              </a:buClr>
              <a:buSzPts val="1800"/>
            </a:pPr>
            <a:r>
              <a:rPr lang="en-US" sz="1100" dirty="0">
                <a:solidFill>
                  <a:srgbClr val="434343"/>
                </a:solidFill>
                <a:latin typeface="Nunito Light"/>
                <a:ea typeface="Nunito Light"/>
                <a:cs typeface="Nunito Light"/>
                <a:sym typeface="Nunito Light"/>
              </a:rPr>
              <a:t>Given the initial limited service period, pricing should be fixed at median price of $23. As the service expands, pricing can becomes dynamic based on demand, $30 to 40 from 5pm to 11pm, $20 to $30 from 7am to 5pm, and $10 to $20 from midnight to 6am. </a:t>
            </a:r>
          </a:p>
          <a:p>
            <a:pPr marL="114300" algn="l">
              <a:buClr>
                <a:srgbClr val="434343"/>
              </a:buClr>
              <a:buSzPts val="1800"/>
            </a:pPr>
            <a:r>
              <a:rPr lang="en-US" sz="1100" dirty="0">
                <a:solidFill>
                  <a:srgbClr val="434343"/>
                </a:solidFill>
                <a:latin typeface="Nunito Light"/>
                <a:ea typeface="Nunito Light"/>
                <a:cs typeface="Nunito Light"/>
                <a:sym typeface="Nunito Light"/>
              </a:rPr>
              <a:t>Refer to slide 35.</a:t>
            </a:r>
          </a:p>
          <a:p>
            <a:pPr marL="114300" algn="l">
              <a:buClr>
                <a:srgbClr val="434343"/>
              </a:buClr>
              <a:buSzPts val="1800"/>
            </a:pPr>
            <a:endParaRPr lang="en-US" sz="1100" dirty="0">
              <a:solidFill>
                <a:srgbClr val="434343"/>
              </a:solidFill>
              <a:latin typeface="Nunito Light"/>
              <a:ea typeface="Nunito Light"/>
              <a:cs typeface="Nunito Light"/>
              <a:sym typeface="Nunito Light"/>
            </a:endParaRPr>
          </a:p>
          <a:p>
            <a:pPr algn="l">
              <a:buSzPts val="1100"/>
            </a:pPr>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a:p>
            <a:pPr algn="l"/>
            <a:endParaRPr lang="en-US" sz="11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D2DC57E0-C0E1-52E6-AD06-5A69EF7FFC09}"/>
              </a:ext>
            </a:extLst>
          </p:cNvPr>
          <p:cNvPicPr>
            <a:picLocks noChangeAspect="1"/>
          </p:cNvPicPr>
          <p:nvPr/>
        </p:nvPicPr>
        <p:blipFill>
          <a:blip r:embed="rId3"/>
          <a:stretch>
            <a:fillRect/>
          </a:stretch>
        </p:blipFill>
        <p:spPr>
          <a:xfrm>
            <a:off x="6073001" y="2979938"/>
            <a:ext cx="2979931" cy="1947857"/>
          </a:xfrm>
          <a:prstGeom prst="rect">
            <a:avLst/>
          </a:prstGeom>
        </p:spPr>
      </p:pic>
      <p:pic>
        <p:nvPicPr>
          <p:cNvPr id="6" name="Picture 5">
            <a:extLst>
              <a:ext uri="{FF2B5EF4-FFF2-40B4-BE49-F238E27FC236}">
                <a16:creationId xmlns:a16="http://schemas.microsoft.com/office/drawing/2014/main" id="{9912B884-0CE2-6923-AC3A-957C9AF16592}"/>
              </a:ext>
            </a:extLst>
          </p:cNvPr>
          <p:cNvPicPr>
            <a:picLocks noChangeAspect="1"/>
          </p:cNvPicPr>
          <p:nvPr/>
        </p:nvPicPr>
        <p:blipFill>
          <a:blip r:embed="rId4"/>
          <a:stretch>
            <a:fillRect/>
          </a:stretch>
        </p:blipFill>
        <p:spPr>
          <a:xfrm>
            <a:off x="6050899" y="977820"/>
            <a:ext cx="3002034" cy="19478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pic>
        <p:nvPicPr>
          <p:cNvPr id="10" name="Picture 9">
            <a:extLst>
              <a:ext uri="{FF2B5EF4-FFF2-40B4-BE49-F238E27FC236}">
                <a16:creationId xmlns:a16="http://schemas.microsoft.com/office/drawing/2014/main" id="{3CC7A365-B288-827E-CB59-7B5AE916B0A5}"/>
              </a:ext>
            </a:extLst>
          </p:cNvPr>
          <p:cNvPicPr>
            <a:picLocks noChangeAspect="1"/>
          </p:cNvPicPr>
          <p:nvPr/>
        </p:nvPicPr>
        <p:blipFill>
          <a:blip r:embed="rId3"/>
          <a:stretch>
            <a:fillRect/>
          </a:stretch>
        </p:blipFill>
        <p:spPr>
          <a:xfrm>
            <a:off x="92018" y="2866433"/>
            <a:ext cx="2713705" cy="2203076"/>
          </a:xfrm>
          <a:prstGeom prst="rect">
            <a:avLst/>
          </a:prstGeom>
        </p:spPr>
      </p:pic>
      <p:pic>
        <p:nvPicPr>
          <p:cNvPr id="8" name="Picture 7">
            <a:extLst>
              <a:ext uri="{FF2B5EF4-FFF2-40B4-BE49-F238E27FC236}">
                <a16:creationId xmlns:a16="http://schemas.microsoft.com/office/drawing/2014/main" id="{03EB0726-5F36-25BA-433D-1828234EB498}"/>
              </a:ext>
            </a:extLst>
          </p:cNvPr>
          <p:cNvPicPr>
            <a:picLocks noChangeAspect="1"/>
          </p:cNvPicPr>
          <p:nvPr/>
        </p:nvPicPr>
        <p:blipFill>
          <a:blip r:embed="rId4"/>
          <a:stretch>
            <a:fillRect/>
          </a:stretch>
        </p:blipFill>
        <p:spPr>
          <a:xfrm>
            <a:off x="92018" y="770965"/>
            <a:ext cx="2430076" cy="1972236"/>
          </a:xfrm>
          <a:prstGeom prst="rect">
            <a:avLst/>
          </a:prstGeom>
        </p:spPr>
      </p:pic>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18;p44">
            <a:extLst>
              <a:ext uri="{FF2B5EF4-FFF2-40B4-BE49-F238E27FC236}">
                <a16:creationId xmlns:a16="http://schemas.microsoft.com/office/drawing/2014/main" id="{94B234CD-C2C9-2C42-29FE-7991EAFC1B4C}"/>
              </a:ext>
            </a:extLst>
          </p:cNvPr>
          <p:cNvSpPr txBox="1">
            <a:spLocks/>
          </p:cNvSpPr>
          <p:nvPr/>
        </p:nvSpPr>
        <p:spPr>
          <a:xfrm>
            <a:off x="1541929" y="938306"/>
            <a:ext cx="7240720" cy="3544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200" dirty="0">
                <a:solidFill>
                  <a:srgbClr val="434343"/>
                </a:solidFill>
                <a:latin typeface="Nunito Light"/>
              </a:rPr>
              <a:t>Hypothesis 1: Introduction of a status dashboard within the flying taxis to show users in </a:t>
            </a:r>
            <a:r>
              <a:rPr lang="en-US" sz="1200" dirty="0" err="1">
                <a:solidFill>
                  <a:srgbClr val="434343"/>
                </a:solidFill>
                <a:latin typeface="Nunito Light"/>
              </a:rPr>
              <a:t>realtime</a:t>
            </a:r>
            <a:r>
              <a:rPr lang="en-US" sz="1200" dirty="0">
                <a:solidFill>
                  <a:srgbClr val="434343"/>
                </a:solidFill>
                <a:latin typeface="Nunito Light"/>
              </a:rPr>
              <a:t> the status of the vehicle, altitude, flying time, wind speeds etc. to better reassure users on the safety of the flying taxis will increase number of trips per users by 50%.</a:t>
            </a:r>
          </a:p>
          <a:p>
            <a:pPr algn="l"/>
            <a:endParaRPr lang="en-US" sz="1200" dirty="0">
              <a:solidFill>
                <a:srgbClr val="434343"/>
              </a:solidFill>
              <a:latin typeface="Nunito Light"/>
            </a:endParaRPr>
          </a:p>
          <a:p>
            <a:pPr algn="l"/>
            <a:r>
              <a:rPr lang="en-US" sz="1200" dirty="0">
                <a:solidFill>
                  <a:srgbClr val="434343"/>
                </a:solidFill>
                <a:latin typeface="Nunito Light"/>
              </a:rPr>
              <a:t>50% conversion rate | 25% detectable effect | 95% statistical significance</a:t>
            </a:r>
          </a:p>
          <a:p>
            <a:pPr algn="l"/>
            <a:r>
              <a:rPr lang="en-US" sz="1200" b="1" dirty="0">
                <a:solidFill>
                  <a:srgbClr val="434343"/>
                </a:solidFill>
                <a:latin typeface="Nunito Light"/>
              </a:rPr>
              <a:t>110 sample size</a:t>
            </a:r>
          </a:p>
          <a:p>
            <a:pPr algn="l"/>
            <a:r>
              <a:rPr lang="en-US" sz="1200" dirty="0">
                <a:solidFill>
                  <a:srgbClr val="434343"/>
                </a:solidFill>
                <a:latin typeface="Nunito Light"/>
              </a:rPr>
              <a:t>Estimate duration 30 days, adjustable based on existing usage.</a:t>
            </a:r>
          </a:p>
          <a:p>
            <a:pPr algn="l"/>
            <a:endParaRPr lang="en-US" sz="1200" dirty="0">
              <a:solidFill>
                <a:srgbClr val="434343"/>
              </a:solidFill>
              <a:latin typeface="Nunito Light"/>
            </a:endParaRPr>
          </a:p>
          <a:p>
            <a:pPr algn="l"/>
            <a:endParaRPr lang="en-US" sz="1200" dirty="0">
              <a:solidFill>
                <a:srgbClr val="434343"/>
              </a:solidFill>
              <a:latin typeface="Nunito Light"/>
            </a:endParaRPr>
          </a:p>
          <a:p>
            <a:pPr algn="l"/>
            <a:endParaRPr lang="en-US" sz="1200" dirty="0">
              <a:solidFill>
                <a:srgbClr val="434343"/>
              </a:solidFill>
              <a:latin typeface="Nunito Light"/>
            </a:endParaRPr>
          </a:p>
          <a:p>
            <a:pPr algn="l"/>
            <a:endParaRPr lang="en-US" sz="1200" dirty="0">
              <a:solidFill>
                <a:srgbClr val="434343"/>
              </a:solidFill>
              <a:latin typeface="Nunito Light"/>
            </a:endParaRPr>
          </a:p>
          <a:p>
            <a:pPr algn="l"/>
            <a:r>
              <a:rPr lang="en-US" sz="1200" dirty="0">
                <a:solidFill>
                  <a:srgbClr val="434343"/>
                </a:solidFill>
                <a:latin typeface="Nunito Light"/>
                <a:sym typeface="Nunito Light"/>
              </a:rPr>
              <a:t>Hypothesis 2: Introduction of a 30 days promotional campaign where users buying one trip get return trip free increases the </a:t>
            </a:r>
            <a:r>
              <a:rPr lang="en-US" sz="1200" dirty="0">
                <a:solidFill>
                  <a:srgbClr val="434343"/>
                </a:solidFill>
                <a:latin typeface="Nunito Light"/>
              </a:rPr>
              <a:t>Daily Active Users (DAU) by 50%.</a:t>
            </a:r>
          </a:p>
          <a:p>
            <a:pPr algn="l"/>
            <a:endParaRPr lang="en-US" sz="1200" dirty="0">
              <a:solidFill>
                <a:srgbClr val="434343"/>
              </a:solidFill>
              <a:latin typeface="Nunito Light"/>
              <a:sym typeface="Nunito Light"/>
            </a:endParaRPr>
          </a:p>
          <a:p>
            <a:pPr algn="l"/>
            <a:r>
              <a:rPr lang="en-US" sz="1200" dirty="0">
                <a:solidFill>
                  <a:srgbClr val="434343"/>
                </a:solidFill>
                <a:latin typeface="Nunito Light"/>
              </a:rPr>
              <a:t>50% conversion rate | 15% detectable effect | 95% statistical significance</a:t>
            </a:r>
          </a:p>
          <a:p>
            <a:pPr algn="l"/>
            <a:r>
              <a:rPr lang="en-US" sz="1200" b="1" dirty="0">
                <a:solidFill>
                  <a:srgbClr val="434343"/>
                </a:solidFill>
                <a:latin typeface="Nunito Light"/>
              </a:rPr>
              <a:t>390 sample size</a:t>
            </a:r>
          </a:p>
          <a:p>
            <a:pPr algn="l"/>
            <a:r>
              <a:rPr lang="en-US" sz="1200" b="1" dirty="0">
                <a:solidFill>
                  <a:srgbClr val="434343"/>
                </a:solidFill>
                <a:latin typeface="Nunito Light"/>
              </a:rPr>
              <a:t>Duration 30 days</a:t>
            </a:r>
          </a:p>
          <a:p>
            <a:pPr algn="l"/>
            <a:r>
              <a:rPr lang="en-US" sz="1200" dirty="0">
                <a:solidFill>
                  <a:srgbClr val="434343"/>
                </a:solidFill>
                <a:latin typeface="Nunito Light"/>
              </a:rPr>
              <a:t>Lower detectable effect as promotional campaign will eat into profits.</a:t>
            </a:r>
          </a:p>
          <a:p>
            <a:pPr algn="l"/>
            <a:endParaRPr lang="en-US" sz="1200" dirty="0">
              <a:solidFill>
                <a:srgbClr val="434343"/>
              </a:solidFill>
              <a:latin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pic>
        <p:nvPicPr>
          <p:cNvPr id="3" name="Picture 2">
            <a:extLst>
              <a:ext uri="{FF2B5EF4-FFF2-40B4-BE49-F238E27FC236}">
                <a16:creationId xmlns:a16="http://schemas.microsoft.com/office/drawing/2014/main" id="{40D63BA8-AC7B-3DA4-76B2-1FE9014B0749}"/>
              </a:ext>
            </a:extLst>
          </p:cNvPr>
          <p:cNvPicPr>
            <a:picLocks noChangeAspect="1"/>
          </p:cNvPicPr>
          <p:nvPr/>
        </p:nvPicPr>
        <p:blipFill>
          <a:blip r:embed="rId3"/>
          <a:stretch>
            <a:fillRect/>
          </a:stretch>
        </p:blipFill>
        <p:spPr>
          <a:xfrm>
            <a:off x="128010" y="823714"/>
            <a:ext cx="3069402" cy="2498769"/>
          </a:xfrm>
          <a:prstGeom prst="rect">
            <a:avLst/>
          </a:prstGeom>
        </p:spPr>
      </p:pic>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18;p44">
            <a:extLst>
              <a:ext uri="{FF2B5EF4-FFF2-40B4-BE49-F238E27FC236}">
                <a16:creationId xmlns:a16="http://schemas.microsoft.com/office/drawing/2014/main" id="{94B234CD-C2C9-2C42-29FE-7991EAFC1B4C}"/>
              </a:ext>
            </a:extLst>
          </p:cNvPr>
          <p:cNvSpPr txBox="1">
            <a:spLocks/>
          </p:cNvSpPr>
          <p:nvPr/>
        </p:nvSpPr>
        <p:spPr>
          <a:xfrm>
            <a:off x="1541929" y="938307"/>
            <a:ext cx="7240720" cy="303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200" dirty="0">
                <a:solidFill>
                  <a:srgbClr val="434343"/>
                </a:solidFill>
                <a:latin typeface="Nunito Light"/>
                <a:sym typeface="Nunito Light"/>
              </a:rPr>
              <a:t>Hypothesis 3: Adding reservation feature on the app increases </a:t>
            </a:r>
            <a:r>
              <a:rPr lang="en-US" sz="1200" dirty="0" err="1">
                <a:solidFill>
                  <a:srgbClr val="434343"/>
                </a:solidFill>
                <a:latin typeface="Nunito Light"/>
              </a:rPr>
              <a:t>Lness</a:t>
            </a:r>
            <a:r>
              <a:rPr lang="en-US" sz="1200" dirty="0">
                <a:solidFill>
                  <a:srgbClr val="434343"/>
                </a:solidFill>
                <a:latin typeface="Nunito Light"/>
              </a:rPr>
              <a:t> by 25% as users can better plan and schedule their day.</a:t>
            </a:r>
          </a:p>
          <a:p>
            <a:pPr algn="l"/>
            <a:endParaRPr lang="en-US" sz="1200" dirty="0">
              <a:solidFill>
                <a:srgbClr val="434343"/>
              </a:solidFill>
              <a:latin typeface="Nunito Light"/>
            </a:endParaRPr>
          </a:p>
          <a:p>
            <a:pPr algn="l"/>
            <a:r>
              <a:rPr lang="en-US" sz="1200" dirty="0">
                <a:solidFill>
                  <a:srgbClr val="434343"/>
                </a:solidFill>
                <a:latin typeface="Nunito Light"/>
              </a:rPr>
              <a:t>25% conversion rate | 10% detectable effect | 95% statistical significance</a:t>
            </a:r>
          </a:p>
          <a:p>
            <a:pPr algn="l"/>
            <a:r>
              <a:rPr lang="en-US" sz="1200" b="1" dirty="0">
                <a:solidFill>
                  <a:srgbClr val="434343"/>
                </a:solidFill>
                <a:latin typeface="Nunito Light"/>
              </a:rPr>
              <a:t>3800 sample size</a:t>
            </a:r>
          </a:p>
          <a:p>
            <a:pPr algn="l"/>
            <a:r>
              <a:rPr lang="en-US" sz="1200" dirty="0">
                <a:solidFill>
                  <a:srgbClr val="434343"/>
                </a:solidFill>
                <a:latin typeface="Nunito Light"/>
              </a:rPr>
              <a:t>Estimate duration 30 days, adjustable based on existing usage.</a:t>
            </a:r>
          </a:p>
          <a:p>
            <a:pPr algn="l"/>
            <a:endParaRPr lang="en-US" sz="1200" dirty="0">
              <a:solidFill>
                <a:srgbClr val="434343"/>
              </a:solidFill>
              <a:latin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755815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7" name="Google Shape;267;p5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4" name="Google Shape;218;p44">
            <a:extLst>
              <a:ext uri="{FF2B5EF4-FFF2-40B4-BE49-F238E27FC236}">
                <a16:creationId xmlns:a16="http://schemas.microsoft.com/office/drawing/2014/main" id="{4D3E8F03-DB63-8FC5-BDF8-B44831B4843F}"/>
              </a:ext>
            </a:extLst>
          </p:cNvPr>
          <p:cNvSpPr txBox="1">
            <a:spLocks/>
          </p:cNvSpPr>
          <p:nvPr/>
        </p:nvSpPr>
        <p:spPr>
          <a:xfrm>
            <a:off x="348924" y="950259"/>
            <a:ext cx="8433725" cy="4015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200" b="1" dirty="0">
                <a:solidFill>
                  <a:srgbClr val="434343"/>
                </a:solidFill>
                <a:latin typeface="Nunito Light"/>
              </a:rPr>
              <a:t>KPI 1: Number of </a:t>
            </a:r>
            <a:r>
              <a:rPr lang="en-US" sz="1200" b="1" dirty="0" err="1">
                <a:solidFill>
                  <a:srgbClr val="434343"/>
                </a:solidFill>
                <a:latin typeface="Nunito Light"/>
              </a:rPr>
              <a:t>Flyber</a:t>
            </a:r>
            <a:r>
              <a:rPr lang="en-US" sz="1200" b="1" dirty="0">
                <a:solidFill>
                  <a:srgbClr val="434343"/>
                </a:solidFill>
                <a:latin typeface="Nunito Light"/>
              </a:rPr>
              <a:t> trips per user </a:t>
            </a:r>
          </a:p>
          <a:p>
            <a:pPr algn="l"/>
            <a:endParaRPr lang="en-US" sz="1200" dirty="0">
              <a:solidFill>
                <a:srgbClr val="434343"/>
              </a:solidFill>
              <a:latin typeface="Nunito Light"/>
            </a:endParaRPr>
          </a:p>
          <a:p>
            <a:pPr algn="l"/>
            <a:r>
              <a:rPr lang="en-US" sz="1200" dirty="0">
                <a:solidFill>
                  <a:srgbClr val="434343"/>
                </a:solidFill>
                <a:latin typeface="Nunito Light"/>
              </a:rPr>
              <a:t>Event is when user boards the flying taxi via a QR code scan (like boarding pass).</a:t>
            </a:r>
          </a:p>
          <a:p>
            <a:pPr algn="l"/>
            <a:r>
              <a:rPr lang="en-US" sz="1200" dirty="0">
                <a:solidFill>
                  <a:srgbClr val="434343"/>
                </a:solidFill>
                <a:latin typeface="Nunito Light"/>
              </a:rPr>
              <a:t>Event Properties: </a:t>
            </a:r>
            <a:r>
              <a:rPr lang="en-US" sz="1200" dirty="0" err="1">
                <a:solidFill>
                  <a:srgbClr val="434343"/>
                </a:solidFill>
                <a:latin typeface="Nunito Light"/>
              </a:rPr>
              <a:t>user_id</a:t>
            </a:r>
            <a:r>
              <a:rPr lang="en-US" sz="1200" dirty="0">
                <a:solidFill>
                  <a:srgbClr val="434343"/>
                </a:solidFill>
                <a:latin typeface="Nunito Light"/>
              </a:rPr>
              <a:t>, </a:t>
            </a:r>
            <a:r>
              <a:rPr lang="en-US" sz="1200" dirty="0" err="1">
                <a:solidFill>
                  <a:srgbClr val="434343"/>
                </a:solidFill>
                <a:latin typeface="Nunito Light"/>
              </a:rPr>
              <a:t>user_boarded</a:t>
            </a:r>
            <a:r>
              <a:rPr lang="en-US" sz="1200" dirty="0">
                <a:solidFill>
                  <a:srgbClr val="434343"/>
                </a:solidFill>
                <a:latin typeface="Nunito Light"/>
              </a:rPr>
              <a:t>, </a:t>
            </a:r>
            <a:r>
              <a:rPr lang="en-US" sz="1200" dirty="0" err="1">
                <a:solidFill>
                  <a:srgbClr val="434343"/>
                </a:solidFill>
                <a:latin typeface="Nunito Light"/>
              </a:rPr>
              <a:t>pickup_datetimestamp</a:t>
            </a:r>
            <a:r>
              <a:rPr lang="en-US" sz="1200" dirty="0">
                <a:solidFill>
                  <a:srgbClr val="434343"/>
                </a:solidFill>
                <a:latin typeface="Nunito Light"/>
              </a:rPr>
              <a:t>, </a:t>
            </a:r>
            <a:r>
              <a:rPr lang="en-US" sz="1200" dirty="0" err="1">
                <a:solidFill>
                  <a:srgbClr val="434343"/>
                </a:solidFill>
                <a:latin typeface="Nunito Light"/>
              </a:rPr>
              <a:t>pickup_location</a:t>
            </a:r>
            <a:endParaRPr lang="en-US" sz="1200" dirty="0">
              <a:solidFill>
                <a:srgbClr val="434343"/>
              </a:solidFill>
              <a:latin typeface="Nunito Light"/>
            </a:endParaRPr>
          </a:p>
          <a:p>
            <a:pPr algn="l"/>
            <a:endParaRPr lang="en-US" sz="1200" dirty="0">
              <a:solidFill>
                <a:srgbClr val="434343"/>
              </a:solidFill>
              <a:latin typeface="Nunito Light"/>
            </a:endParaRPr>
          </a:p>
          <a:p>
            <a:pPr algn="l"/>
            <a:r>
              <a:rPr lang="en-US" sz="1200" b="1" dirty="0">
                <a:solidFill>
                  <a:srgbClr val="434343"/>
                </a:solidFill>
                <a:latin typeface="Nunito Light"/>
                <a:sym typeface="Nunito Light"/>
              </a:rPr>
              <a:t>KPI 2: </a:t>
            </a:r>
            <a:r>
              <a:rPr lang="en-US" sz="1200" b="1" dirty="0">
                <a:solidFill>
                  <a:srgbClr val="434343"/>
                </a:solidFill>
                <a:latin typeface="Nunito Light"/>
              </a:rPr>
              <a:t>Daily Active Users (DAU) - number of unique users on </a:t>
            </a:r>
            <a:r>
              <a:rPr lang="en-US" sz="1200" b="1" dirty="0" err="1">
                <a:solidFill>
                  <a:srgbClr val="434343"/>
                </a:solidFill>
                <a:latin typeface="Nunito Light"/>
              </a:rPr>
              <a:t>Flyber</a:t>
            </a:r>
            <a:r>
              <a:rPr lang="en-US" sz="1200" b="1" dirty="0">
                <a:solidFill>
                  <a:srgbClr val="434343"/>
                </a:solidFill>
                <a:latin typeface="Nunito Light"/>
              </a:rPr>
              <a:t> per day</a:t>
            </a:r>
          </a:p>
          <a:p>
            <a:pPr algn="l"/>
            <a:endParaRPr lang="en-US" sz="1200" dirty="0">
              <a:solidFill>
                <a:srgbClr val="434343"/>
              </a:solidFill>
              <a:latin typeface="Nunito Light"/>
            </a:endParaRPr>
          </a:p>
          <a:p>
            <a:pPr algn="l"/>
            <a:r>
              <a:rPr lang="en-US" sz="1200" dirty="0">
                <a:solidFill>
                  <a:srgbClr val="434343"/>
                </a:solidFill>
                <a:latin typeface="Nunito Light"/>
              </a:rPr>
              <a:t>Event is when user boards the flying taxi via a QR code scan (like boarding pass).</a:t>
            </a:r>
          </a:p>
          <a:p>
            <a:pPr algn="l"/>
            <a:r>
              <a:rPr lang="en-US" sz="1200" dirty="0">
                <a:solidFill>
                  <a:srgbClr val="434343"/>
                </a:solidFill>
                <a:latin typeface="Nunito Light"/>
              </a:rPr>
              <a:t>Event Properties: </a:t>
            </a:r>
            <a:r>
              <a:rPr lang="en-US" sz="1200" dirty="0" err="1">
                <a:solidFill>
                  <a:srgbClr val="434343"/>
                </a:solidFill>
                <a:latin typeface="Nunito Light"/>
              </a:rPr>
              <a:t>user_id</a:t>
            </a:r>
            <a:r>
              <a:rPr lang="en-US" sz="1200" dirty="0">
                <a:solidFill>
                  <a:srgbClr val="434343"/>
                </a:solidFill>
                <a:latin typeface="Nunito Light"/>
              </a:rPr>
              <a:t>, </a:t>
            </a:r>
            <a:r>
              <a:rPr lang="en-US" sz="1200" dirty="0" err="1">
                <a:solidFill>
                  <a:srgbClr val="434343"/>
                </a:solidFill>
                <a:latin typeface="Nunito Light"/>
              </a:rPr>
              <a:t>user_boarded</a:t>
            </a:r>
            <a:r>
              <a:rPr lang="en-US" sz="1200" dirty="0">
                <a:solidFill>
                  <a:srgbClr val="434343"/>
                </a:solidFill>
                <a:latin typeface="Nunito Light"/>
              </a:rPr>
              <a:t>, </a:t>
            </a:r>
            <a:r>
              <a:rPr lang="en-US" sz="1200" dirty="0" err="1">
                <a:solidFill>
                  <a:srgbClr val="434343"/>
                </a:solidFill>
                <a:latin typeface="Nunito Light"/>
              </a:rPr>
              <a:t>pickup_datetimestamp</a:t>
            </a:r>
            <a:r>
              <a:rPr lang="en-US" sz="1200" dirty="0">
                <a:solidFill>
                  <a:srgbClr val="434343"/>
                </a:solidFill>
                <a:latin typeface="Nunito Light"/>
              </a:rPr>
              <a:t>, </a:t>
            </a:r>
            <a:r>
              <a:rPr lang="en-US" sz="1200" dirty="0" err="1">
                <a:solidFill>
                  <a:srgbClr val="434343"/>
                </a:solidFill>
                <a:latin typeface="Nunito Light"/>
              </a:rPr>
              <a:t>pickup_location</a:t>
            </a:r>
            <a:endParaRPr lang="en-US" sz="1200" dirty="0">
              <a:solidFill>
                <a:srgbClr val="434343"/>
              </a:solidFill>
              <a:latin typeface="Nunito Light"/>
            </a:endParaRPr>
          </a:p>
          <a:p>
            <a:pPr algn="l"/>
            <a:endParaRPr lang="en-US" sz="1200" dirty="0">
              <a:solidFill>
                <a:srgbClr val="434343"/>
              </a:solidFill>
              <a:latin typeface="Nunito Light"/>
            </a:endParaRPr>
          </a:p>
          <a:p>
            <a:pPr algn="l"/>
            <a:r>
              <a:rPr lang="en-US" sz="1200" dirty="0">
                <a:solidFill>
                  <a:srgbClr val="434343"/>
                </a:solidFill>
                <a:latin typeface="Nunito Light"/>
              </a:rPr>
              <a:t>Event is if a discount code is used.</a:t>
            </a:r>
          </a:p>
          <a:p>
            <a:pPr algn="l"/>
            <a:r>
              <a:rPr lang="en-US" sz="1200" dirty="0">
                <a:solidFill>
                  <a:srgbClr val="434343"/>
                </a:solidFill>
                <a:latin typeface="Nunito Light"/>
              </a:rPr>
              <a:t>Event Properties: </a:t>
            </a:r>
            <a:r>
              <a:rPr lang="en-US" sz="1200" dirty="0" err="1">
                <a:solidFill>
                  <a:srgbClr val="434343"/>
                </a:solidFill>
                <a:latin typeface="Nunito Light"/>
              </a:rPr>
              <a:t>user_id</a:t>
            </a:r>
            <a:r>
              <a:rPr lang="en-US" sz="1200" dirty="0">
                <a:solidFill>
                  <a:srgbClr val="434343"/>
                </a:solidFill>
                <a:latin typeface="Nunito Light"/>
              </a:rPr>
              <a:t>, </a:t>
            </a:r>
            <a:r>
              <a:rPr lang="en-US" sz="1200" dirty="0" err="1">
                <a:solidFill>
                  <a:srgbClr val="434343"/>
                </a:solidFill>
                <a:latin typeface="Nunito Light"/>
              </a:rPr>
              <a:t>discount_code</a:t>
            </a:r>
            <a:endParaRPr lang="en-US" sz="1200" dirty="0">
              <a:solidFill>
                <a:srgbClr val="434343"/>
              </a:solidFill>
              <a:latin typeface="Nunito Light"/>
            </a:endParaRPr>
          </a:p>
          <a:p>
            <a:pPr algn="l"/>
            <a:endParaRPr lang="en-US" sz="1200" dirty="0">
              <a:solidFill>
                <a:srgbClr val="434343"/>
              </a:solidFill>
              <a:latin typeface="Nunito Light"/>
            </a:endParaRPr>
          </a:p>
          <a:p>
            <a:pPr algn="l"/>
            <a:r>
              <a:rPr lang="en-US" sz="1200" b="1" dirty="0">
                <a:solidFill>
                  <a:srgbClr val="434343"/>
                </a:solidFill>
                <a:latin typeface="Nunito Light"/>
                <a:sym typeface="Nunito Light"/>
              </a:rPr>
              <a:t>KPI 3: </a:t>
            </a:r>
            <a:r>
              <a:rPr lang="en-US" sz="1200" b="1" dirty="0" err="1">
                <a:solidFill>
                  <a:srgbClr val="434343"/>
                </a:solidFill>
                <a:latin typeface="Nunito Light"/>
              </a:rPr>
              <a:t>Lness</a:t>
            </a:r>
            <a:r>
              <a:rPr lang="en-US" sz="1200" b="1" dirty="0">
                <a:solidFill>
                  <a:srgbClr val="434343"/>
                </a:solidFill>
                <a:latin typeface="Nunito Light"/>
              </a:rPr>
              <a:t> - Number of days a user has used </a:t>
            </a:r>
            <a:r>
              <a:rPr lang="en-US" sz="1200" b="1" dirty="0" err="1">
                <a:solidFill>
                  <a:srgbClr val="434343"/>
                </a:solidFill>
                <a:latin typeface="Nunito Light"/>
              </a:rPr>
              <a:t>Flyber</a:t>
            </a:r>
            <a:r>
              <a:rPr lang="en-US" sz="1200" b="1" dirty="0">
                <a:solidFill>
                  <a:srgbClr val="434343"/>
                </a:solidFill>
                <a:latin typeface="Nunito Light"/>
              </a:rPr>
              <a:t> in 30 days time frame.</a:t>
            </a:r>
            <a:endParaRPr lang="en-US" sz="1200" b="1" dirty="0">
              <a:solidFill>
                <a:srgbClr val="434343"/>
              </a:solidFill>
              <a:latin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r>
              <a:rPr lang="en-US" sz="1200" dirty="0">
                <a:solidFill>
                  <a:srgbClr val="434343"/>
                </a:solidFill>
                <a:latin typeface="Nunito Light"/>
              </a:rPr>
              <a:t>Event is when user boards the flying taxi via a QR code scan (like boarding pass).</a:t>
            </a:r>
          </a:p>
          <a:p>
            <a:pPr algn="l"/>
            <a:r>
              <a:rPr lang="en-US" sz="1200" dirty="0">
                <a:solidFill>
                  <a:srgbClr val="434343"/>
                </a:solidFill>
                <a:latin typeface="Nunito Light"/>
              </a:rPr>
              <a:t>Event Properties: </a:t>
            </a:r>
            <a:r>
              <a:rPr lang="en-US" sz="1200" dirty="0" err="1">
                <a:solidFill>
                  <a:srgbClr val="434343"/>
                </a:solidFill>
                <a:latin typeface="Nunito Light"/>
              </a:rPr>
              <a:t>user_id</a:t>
            </a:r>
            <a:r>
              <a:rPr lang="en-US" sz="1200" dirty="0">
                <a:solidFill>
                  <a:srgbClr val="434343"/>
                </a:solidFill>
                <a:latin typeface="Nunito Light"/>
              </a:rPr>
              <a:t>, </a:t>
            </a:r>
            <a:r>
              <a:rPr lang="en-US" sz="1200" dirty="0" err="1">
                <a:solidFill>
                  <a:srgbClr val="434343"/>
                </a:solidFill>
                <a:latin typeface="Nunito Light"/>
              </a:rPr>
              <a:t>user_boarded</a:t>
            </a:r>
            <a:r>
              <a:rPr lang="en-US" sz="1200" dirty="0">
                <a:solidFill>
                  <a:srgbClr val="434343"/>
                </a:solidFill>
                <a:latin typeface="Nunito Light"/>
              </a:rPr>
              <a:t>, </a:t>
            </a:r>
            <a:r>
              <a:rPr lang="en-US" sz="1200" dirty="0" err="1">
                <a:solidFill>
                  <a:srgbClr val="434343"/>
                </a:solidFill>
                <a:latin typeface="Nunito Light"/>
              </a:rPr>
              <a:t>pickup_datetimestamp</a:t>
            </a:r>
            <a:r>
              <a:rPr lang="en-US" sz="1200" dirty="0">
                <a:solidFill>
                  <a:srgbClr val="434343"/>
                </a:solidFill>
                <a:latin typeface="Nunito Light"/>
              </a:rPr>
              <a:t>, </a:t>
            </a:r>
            <a:r>
              <a:rPr lang="en-US" sz="1200" dirty="0" err="1">
                <a:solidFill>
                  <a:srgbClr val="434343"/>
                </a:solidFill>
                <a:latin typeface="Nunito Light"/>
              </a:rPr>
              <a:t>pickup_location</a:t>
            </a:r>
            <a:endParaRPr lang="en-US" sz="1200" dirty="0">
              <a:solidFill>
                <a:srgbClr val="434343"/>
              </a:solidFill>
              <a:latin typeface="Nunito Light"/>
            </a:endParaRPr>
          </a:p>
          <a:p>
            <a:pPr algn="l"/>
            <a:endParaRPr lang="en-US" sz="1200" dirty="0">
              <a:solidFill>
                <a:srgbClr val="434343"/>
              </a:solidFill>
              <a:latin typeface="Nunito Light"/>
              <a:ea typeface="Nunito Light"/>
              <a:cs typeface="Nunito Light"/>
              <a:sym typeface="Nunito Light"/>
            </a:endParaRPr>
          </a:p>
          <a:p>
            <a:pPr algn="l"/>
            <a:r>
              <a:rPr lang="en-US" sz="1200" dirty="0">
                <a:solidFill>
                  <a:srgbClr val="434343"/>
                </a:solidFill>
                <a:latin typeface="Nunito Light"/>
              </a:rPr>
              <a:t>Event is when reservation is made on app or website after login.</a:t>
            </a:r>
          </a:p>
          <a:p>
            <a:pPr algn="l"/>
            <a:r>
              <a:rPr lang="en-US" sz="1200" dirty="0">
                <a:solidFill>
                  <a:srgbClr val="434343"/>
                </a:solidFill>
                <a:latin typeface="Nunito Light"/>
              </a:rPr>
              <a:t>Event Properties: </a:t>
            </a:r>
            <a:r>
              <a:rPr lang="en-US" sz="1200" dirty="0" err="1">
                <a:solidFill>
                  <a:srgbClr val="434343"/>
                </a:solidFill>
                <a:latin typeface="Nunito Light"/>
              </a:rPr>
              <a:t>user_id</a:t>
            </a:r>
            <a:r>
              <a:rPr lang="en-US" sz="1200" dirty="0">
                <a:solidFill>
                  <a:srgbClr val="434343"/>
                </a:solidFill>
                <a:latin typeface="Nunito Light"/>
              </a:rPr>
              <a:t>, </a:t>
            </a:r>
            <a:r>
              <a:rPr lang="en-US" sz="1200" dirty="0" err="1">
                <a:solidFill>
                  <a:srgbClr val="434343"/>
                </a:solidFill>
                <a:latin typeface="Nunito Light"/>
              </a:rPr>
              <a:t>reservation_datetimestamp</a:t>
            </a:r>
            <a:r>
              <a:rPr lang="en-US" sz="1200" dirty="0">
                <a:solidFill>
                  <a:srgbClr val="434343"/>
                </a:solidFill>
                <a:latin typeface="Nunito Light"/>
              </a:rPr>
              <a:t>, </a:t>
            </a:r>
            <a:r>
              <a:rPr lang="en-US" sz="1200" dirty="0" err="1">
                <a:solidFill>
                  <a:srgbClr val="434343"/>
                </a:solidFill>
                <a:latin typeface="Nunito Light"/>
              </a:rPr>
              <a:t>pickup_location</a:t>
            </a:r>
            <a:r>
              <a:rPr lang="en-US" sz="1200" dirty="0">
                <a:solidFill>
                  <a:srgbClr val="434343"/>
                </a:solidFill>
                <a:latin typeface="Nunito Light"/>
              </a:rPr>
              <a:t>, </a:t>
            </a:r>
            <a:r>
              <a:rPr lang="en-US" sz="1200" dirty="0" err="1">
                <a:solidFill>
                  <a:srgbClr val="434343"/>
                </a:solidFill>
                <a:latin typeface="Nunito Light"/>
              </a:rPr>
              <a:t>pickup_datetimestamp</a:t>
            </a:r>
            <a:endParaRPr lang="en-US" sz="1200" dirty="0">
              <a:solidFill>
                <a:srgbClr val="434343"/>
              </a:solidFill>
              <a:latin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a:p>
            <a:pPr algn="l"/>
            <a:endParaRPr lang="en-US" sz="1200" dirty="0">
              <a:solidFill>
                <a:srgbClr val="434343"/>
              </a:solidFill>
              <a:latin typeface="Nunito Light"/>
              <a:ea typeface="Nunito Light"/>
              <a:cs typeface="Nunito Light"/>
              <a:sym typeface="Nuni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8" name="Google Shape;278;p5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73;p54">
            <a:extLst>
              <a:ext uri="{FF2B5EF4-FFF2-40B4-BE49-F238E27FC236}">
                <a16:creationId xmlns:a16="http://schemas.microsoft.com/office/drawing/2014/main" id="{62664A33-A07B-869A-8F1A-8B24178BE43A}"/>
              </a:ext>
            </a:extLst>
          </p:cNvPr>
          <p:cNvSpPr txBox="1">
            <a:spLocks/>
          </p:cNvSpPr>
          <p:nvPr/>
        </p:nvSpPr>
        <p:spPr>
          <a:xfrm>
            <a:off x="339000" y="1159435"/>
            <a:ext cx="8443650" cy="2306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1400" dirty="0">
                <a:solidFill>
                  <a:srgbClr val="434343"/>
                </a:solidFill>
                <a:latin typeface="Nunito Light"/>
                <a:ea typeface="Nunito Light"/>
                <a:cs typeface="Nunito Light"/>
                <a:sym typeface="Nunito Light"/>
              </a:rPr>
              <a:t>Did you have any issues with the app or website?</a:t>
            </a:r>
          </a:p>
          <a:p>
            <a:pPr algn="l"/>
            <a:endParaRPr lang="en-US" sz="1400" dirty="0">
              <a:solidFill>
                <a:srgbClr val="434343"/>
              </a:solidFill>
              <a:latin typeface="Nunito Light"/>
              <a:ea typeface="Nunito Light"/>
              <a:cs typeface="Nunito Light"/>
              <a:sym typeface="Nunito Light"/>
            </a:endParaRPr>
          </a:p>
          <a:p>
            <a:pPr algn="l"/>
            <a:r>
              <a:rPr lang="en-US" sz="1400" dirty="0">
                <a:solidFill>
                  <a:srgbClr val="434343"/>
                </a:solidFill>
                <a:latin typeface="Nunito Light"/>
                <a:ea typeface="Nunito Light"/>
                <a:cs typeface="Nunito Light"/>
                <a:sym typeface="Nunito Light"/>
              </a:rPr>
              <a:t>Did you have any issues with the flying taxi?</a:t>
            </a:r>
          </a:p>
          <a:p>
            <a:pPr algn="l"/>
            <a:endParaRPr lang="en-US" sz="1400" dirty="0">
              <a:solidFill>
                <a:srgbClr val="434343"/>
              </a:solidFill>
              <a:latin typeface="Nunito Light"/>
              <a:ea typeface="Nunito Light"/>
              <a:cs typeface="Nunito Light"/>
              <a:sym typeface="Nunito Light"/>
            </a:endParaRPr>
          </a:p>
          <a:p>
            <a:pPr algn="l"/>
            <a:r>
              <a:rPr lang="en-US" sz="1400" dirty="0">
                <a:solidFill>
                  <a:srgbClr val="434343"/>
                </a:solidFill>
                <a:latin typeface="Nunito Light"/>
                <a:ea typeface="Nunito Light"/>
                <a:cs typeface="Nunito Light"/>
                <a:sym typeface="Nunito Light"/>
              </a:rPr>
              <a:t>Is </a:t>
            </a:r>
            <a:r>
              <a:rPr lang="en-US" sz="1400" dirty="0" err="1">
                <a:solidFill>
                  <a:srgbClr val="434343"/>
                </a:solidFill>
                <a:latin typeface="Nunito Light"/>
                <a:ea typeface="Nunito Light"/>
                <a:cs typeface="Nunito Light"/>
                <a:sym typeface="Nunito Light"/>
              </a:rPr>
              <a:t>Flyber</a:t>
            </a:r>
            <a:r>
              <a:rPr lang="en-US" sz="1400" dirty="0">
                <a:solidFill>
                  <a:srgbClr val="434343"/>
                </a:solidFill>
                <a:latin typeface="Nunito Light"/>
                <a:ea typeface="Nunito Light"/>
                <a:cs typeface="Nunito Light"/>
                <a:sym typeface="Nunito Light"/>
              </a:rPr>
              <a:t> your first choice for this trip? If not, what is?</a:t>
            </a:r>
          </a:p>
          <a:p>
            <a:pPr algn="l"/>
            <a:endParaRPr lang="en-US" sz="1400" dirty="0">
              <a:solidFill>
                <a:srgbClr val="434343"/>
              </a:solidFill>
              <a:latin typeface="Nunito Light"/>
              <a:ea typeface="Nunito Light"/>
              <a:cs typeface="Nunito Light"/>
              <a:sym typeface="Nunito Light"/>
            </a:endParaRPr>
          </a:p>
          <a:p>
            <a:pPr algn="l"/>
            <a:r>
              <a:rPr lang="en-US" sz="1400" dirty="0">
                <a:solidFill>
                  <a:srgbClr val="434343"/>
                </a:solidFill>
                <a:latin typeface="Nunito Light"/>
                <a:ea typeface="Nunito Light"/>
                <a:cs typeface="Nunito Light"/>
                <a:sym typeface="Nunito Light"/>
              </a:rPr>
              <a:t>Would you ride again with </a:t>
            </a:r>
            <a:r>
              <a:rPr lang="en-US" sz="1400" dirty="0" err="1">
                <a:solidFill>
                  <a:srgbClr val="434343"/>
                </a:solidFill>
                <a:latin typeface="Nunito Light"/>
                <a:ea typeface="Nunito Light"/>
                <a:cs typeface="Nunito Light"/>
                <a:sym typeface="Nunito Light"/>
              </a:rPr>
              <a:t>Flyber</a:t>
            </a:r>
            <a:r>
              <a:rPr lang="en-US" sz="1400" dirty="0">
                <a:solidFill>
                  <a:srgbClr val="434343"/>
                </a:solidFill>
                <a:latin typeface="Nunito Light"/>
                <a:ea typeface="Nunito Light"/>
                <a:cs typeface="Nunito Light"/>
                <a:sym typeface="Nunito Light"/>
              </a:rPr>
              <a:t>? If not, why?</a:t>
            </a:r>
          </a:p>
          <a:p>
            <a:pPr algn="l"/>
            <a:endParaRPr lang="en-US" sz="1400" dirty="0">
              <a:solidFill>
                <a:srgbClr val="434343"/>
              </a:solidFill>
              <a:latin typeface="Nunito Light"/>
              <a:ea typeface="Nunito Light"/>
              <a:cs typeface="Nunito Light"/>
              <a:sym typeface="Nunito Light"/>
            </a:endParaRPr>
          </a:p>
          <a:p>
            <a:pPr algn="l"/>
            <a:r>
              <a:rPr lang="en-US" sz="1400" dirty="0">
                <a:solidFill>
                  <a:srgbClr val="434343"/>
                </a:solidFill>
                <a:latin typeface="Nunito Light"/>
                <a:ea typeface="Nunito Light"/>
                <a:cs typeface="Nunito Light"/>
                <a:sym typeface="Nunito Light"/>
              </a:rPr>
              <a:t>Would you recommend </a:t>
            </a:r>
            <a:r>
              <a:rPr lang="en-US" sz="1400" dirty="0" err="1">
                <a:solidFill>
                  <a:srgbClr val="434343"/>
                </a:solidFill>
                <a:latin typeface="Nunito Light"/>
                <a:ea typeface="Nunito Light"/>
                <a:cs typeface="Nunito Light"/>
                <a:sym typeface="Nunito Light"/>
              </a:rPr>
              <a:t>Flyber</a:t>
            </a:r>
            <a:r>
              <a:rPr lang="en-US" sz="1400" dirty="0">
                <a:solidFill>
                  <a:srgbClr val="434343"/>
                </a:solidFill>
                <a:latin typeface="Nunito Light"/>
                <a:ea typeface="Nunito Light"/>
                <a:cs typeface="Nunito Light"/>
                <a:sym typeface="Nunito Light"/>
              </a:rPr>
              <a:t> to your friends and family? If not, why?</a:t>
            </a: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a:p>
            <a:pPr algn="l"/>
            <a:endParaRPr lang="en-US" sz="1400" dirty="0">
              <a:solidFill>
                <a:srgbClr val="434343"/>
              </a:solidFill>
              <a:latin typeface="Nunito Light"/>
              <a:ea typeface="Nunito Light"/>
              <a:cs typeface="Nunito Light"/>
              <a:sym typeface="Nuni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Summarize everything you have learned into your final proposal</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Identify the target population. Why did you select that target population? What are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Create a product proposal containing claim, evidence, estimated impact, and risks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Claims should be backed by quantitative evidence, impact should assess market needs/benefits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Risks involve any known unknowns that we’ll still need to monitor post-launch</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State cross-functional stakeholder teams that will need to be involved</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84;p56">
            <a:extLst>
              <a:ext uri="{FF2B5EF4-FFF2-40B4-BE49-F238E27FC236}">
                <a16:creationId xmlns:a16="http://schemas.microsoft.com/office/drawing/2014/main" id="{7C3028A5-00DB-20EC-B6FD-B99819186436}"/>
              </a:ext>
            </a:extLst>
          </p:cNvPr>
          <p:cNvSpPr txBox="1">
            <a:spLocks/>
          </p:cNvSpPr>
          <p:nvPr/>
        </p:nvSpPr>
        <p:spPr>
          <a:xfrm>
            <a:off x="9078" y="1299431"/>
            <a:ext cx="5985551" cy="3398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b="1" dirty="0">
                <a:solidFill>
                  <a:srgbClr val="FFFFFF"/>
                </a:solidFill>
                <a:latin typeface="Nunito Light"/>
                <a:ea typeface="Nunito Light"/>
                <a:cs typeface="Nunito Light"/>
                <a:sym typeface="Nunito Light"/>
              </a:rPr>
              <a:t>Identify the target population. Why did you select that target population? What are their pain points?</a:t>
            </a:r>
          </a:p>
          <a:p>
            <a:pPr marL="114300" algn="l">
              <a:buClr>
                <a:srgbClr val="FFFFFF"/>
              </a:buClr>
              <a:buSzPts val="1800"/>
            </a:pPr>
            <a:endParaRPr lang="en-US" sz="1400" b="1" dirty="0">
              <a:solidFill>
                <a:srgbClr val="FFFFFF"/>
              </a:solidFill>
              <a:latin typeface="Nunito Light"/>
              <a:ea typeface="Nunito Light"/>
              <a:cs typeface="Nunito Light"/>
              <a:sym typeface="Nunito Light"/>
            </a:endParaRPr>
          </a:p>
          <a:p>
            <a:pPr marL="114300" algn="l">
              <a:buClr>
                <a:srgbClr val="FFFFFF"/>
              </a:buClr>
              <a:buSzPts val="1800"/>
            </a:pPr>
            <a:r>
              <a:rPr lang="en-US" sz="1400" dirty="0">
                <a:solidFill>
                  <a:srgbClr val="FFFFFF"/>
                </a:solidFill>
                <a:latin typeface="Nunito Light"/>
                <a:ea typeface="Nunito Light"/>
                <a:cs typeface="Nunito Light"/>
                <a:sym typeface="Nunito Light"/>
              </a:rPr>
              <a:t>1 to 2 passengers as traditional taxis mostly transport 1 or 2 people</a:t>
            </a:r>
          </a:p>
          <a:p>
            <a:pPr marL="114300" algn="l">
              <a:buClr>
                <a:srgbClr val="FFFFFF"/>
              </a:buClr>
              <a:buSzPts val="1800"/>
            </a:pPr>
            <a:r>
              <a:rPr lang="en-US" sz="1400" dirty="0">
                <a:solidFill>
                  <a:srgbClr val="FFFFFF"/>
                </a:solidFill>
                <a:latin typeface="Nunito Light"/>
                <a:ea typeface="Nunito Light"/>
                <a:cs typeface="Nunito Light"/>
                <a:sym typeface="Nunito Light"/>
              </a:rPr>
              <a:t>Users traveling between JFK and LGA to middle of Manhattan which is centrally located as these are the consistently high volume locations.</a:t>
            </a:r>
          </a:p>
          <a:p>
            <a:pPr marL="114300" algn="l">
              <a:buClr>
                <a:srgbClr val="FFFFFF"/>
              </a:buClr>
              <a:buSzPts val="1800"/>
            </a:pPr>
            <a:r>
              <a:rPr lang="en-US" sz="1400" dirty="0">
                <a:solidFill>
                  <a:srgbClr val="FFFFFF"/>
                </a:solidFill>
                <a:latin typeface="Nunito Light"/>
                <a:ea typeface="Nunito Light"/>
                <a:cs typeface="Nunito Light"/>
                <a:sym typeface="Nunito Light"/>
              </a:rPr>
              <a:t>Target income between $40,001 to $200,000 who favor flying taxis and are willing to pay higher premiums for the service.</a:t>
            </a:r>
          </a:p>
          <a:p>
            <a:pPr marL="114300" algn="l">
              <a:buClr>
                <a:srgbClr val="FFFFFF"/>
              </a:buClr>
              <a:buSzPts val="1800"/>
            </a:pPr>
            <a:endParaRPr lang="en-US" sz="1400" dirty="0">
              <a:solidFill>
                <a:srgbClr val="FFFFFF"/>
              </a:solidFill>
              <a:latin typeface="Nunito Light"/>
              <a:ea typeface="Nunito Light"/>
              <a:cs typeface="Nunito Light"/>
              <a:sym typeface="Nunito Light"/>
            </a:endParaRPr>
          </a:p>
          <a:p>
            <a:pPr marL="114300" algn="l">
              <a:buClr>
                <a:srgbClr val="FFFFFF"/>
              </a:buClr>
              <a:buSzPts val="1800"/>
            </a:pPr>
            <a:r>
              <a:rPr lang="en-US" sz="1400" dirty="0">
                <a:solidFill>
                  <a:srgbClr val="FFFFFF"/>
                </a:solidFill>
                <a:latin typeface="Nunito Light"/>
                <a:ea typeface="Nunito Light"/>
                <a:cs typeface="Nunito Light"/>
                <a:sym typeface="Nunito Light"/>
              </a:rPr>
              <a:t>Pain points are the longer transit times from ground transportation due to traffic congestions, road closures, poor comfort due to poor road quality, cost fluctuations based on demand, potential safety issues due to lack of licensing and regulatory rigor.</a:t>
            </a: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A8174378-5ADC-1700-82B8-2A5FADC1172C}"/>
              </a:ext>
            </a:extLst>
          </p:cNvPr>
          <p:cNvPicPr>
            <a:picLocks noChangeAspect="1"/>
          </p:cNvPicPr>
          <p:nvPr/>
        </p:nvPicPr>
        <p:blipFill rotWithShape="1">
          <a:blip r:embed="rId3"/>
          <a:srcRect r="22211"/>
          <a:stretch/>
        </p:blipFill>
        <p:spPr>
          <a:xfrm>
            <a:off x="5985551" y="46132"/>
            <a:ext cx="3076549" cy="2027703"/>
          </a:xfrm>
          <a:prstGeom prst="rect">
            <a:avLst/>
          </a:prstGeom>
        </p:spPr>
      </p:pic>
      <p:pic>
        <p:nvPicPr>
          <p:cNvPr id="6" name="Picture 5">
            <a:extLst>
              <a:ext uri="{FF2B5EF4-FFF2-40B4-BE49-F238E27FC236}">
                <a16:creationId xmlns:a16="http://schemas.microsoft.com/office/drawing/2014/main" id="{4EDBAC9B-4734-5E36-C072-B335175C64E7}"/>
              </a:ext>
            </a:extLst>
          </p:cNvPr>
          <p:cNvPicPr>
            <a:picLocks noChangeAspect="1"/>
          </p:cNvPicPr>
          <p:nvPr/>
        </p:nvPicPr>
        <p:blipFill>
          <a:blip r:embed="rId4"/>
          <a:stretch>
            <a:fillRect/>
          </a:stretch>
        </p:blipFill>
        <p:spPr>
          <a:xfrm>
            <a:off x="5985551" y="2129711"/>
            <a:ext cx="2453225" cy="296765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84;p56">
            <a:extLst>
              <a:ext uri="{FF2B5EF4-FFF2-40B4-BE49-F238E27FC236}">
                <a16:creationId xmlns:a16="http://schemas.microsoft.com/office/drawing/2014/main" id="{7C3028A5-00DB-20EC-B6FD-B99819186436}"/>
              </a:ext>
            </a:extLst>
          </p:cNvPr>
          <p:cNvSpPr txBox="1">
            <a:spLocks/>
          </p:cNvSpPr>
          <p:nvPr/>
        </p:nvSpPr>
        <p:spPr>
          <a:xfrm>
            <a:off x="81880" y="866587"/>
            <a:ext cx="5505022" cy="4099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200" b="1" dirty="0">
                <a:solidFill>
                  <a:srgbClr val="FFFFFF"/>
                </a:solidFill>
                <a:latin typeface="Nunito Light"/>
                <a:ea typeface="Nunito Light"/>
                <a:cs typeface="Nunito Light"/>
                <a:sym typeface="Nunito Light"/>
              </a:rPr>
              <a:t>Create a product proposal containing claim, evidence, estimated impact, and risks </a:t>
            </a:r>
          </a:p>
          <a:p>
            <a:pPr marL="114300" algn="l">
              <a:buClr>
                <a:srgbClr val="FFFFFF"/>
              </a:buClr>
              <a:buSzPts val="1800"/>
            </a:pPr>
            <a:endParaRPr lang="en-US" sz="1200"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Claim</a:t>
            </a:r>
            <a:r>
              <a:rPr lang="en-US" sz="1200" dirty="0">
                <a:solidFill>
                  <a:srgbClr val="FFFFFF"/>
                </a:solidFill>
                <a:latin typeface="Nunito Light"/>
                <a:ea typeface="Nunito Light"/>
                <a:cs typeface="Nunito Light"/>
                <a:sym typeface="Nunito Light"/>
              </a:rPr>
              <a:t>: To avoid longer transit times from ground transportation, users are willing to pay a premium for a flying taxi service.</a:t>
            </a:r>
          </a:p>
          <a:p>
            <a:pPr marL="114300" algn="l">
              <a:buClr>
                <a:srgbClr val="FFFFFF"/>
              </a:buClr>
              <a:buSzPts val="1800"/>
            </a:pPr>
            <a:endParaRPr lang="en-US" sz="1200"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Evidence</a:t>
            </a:r>
            <a:r>
              <a:rPr lang="en-US" sz="1200" dirty="0">
                <a:solidFill>
                  <a:srgbClr val="FFFFFF"/>
                </a:solidFill>
                <a:latin typeface="Nunito Light"/>
                <a:ea typeface="Nunito Light"/>
                <a:cs typeface="Nunito Light"/>
                <a:sym typeface="Nunito Light"/>
              </a:rPr>
              <a:t>: Of 499 respondents, 400 were willing to use a flying taxi service, paying a median of $23. Higher incomers are willing to pay even more, up to $38.</a:t>
            </a:r>
          </a:p>
          <a:p>
            <a:pPr marL="114300" algn="l">
              <a:buClr>
                <a:srgbClr val="FFFFFF"/>
              </a:buClr>
              <a:buSzPts val="1800"/>
            </a:pPr>
            <a:endParaRPr lang="en-US" sz="1200" dirty="0">
              <a:solidFill>
                <a:srgbClr val="FFFFFF"/>
              </a:solidFill>
              <a:latin typeface="Nunito Light"/>
              <a:ea typeface="Nunito Light"/>
              <a:cs typeface="Nunito Light"/>
              <a:sym typeface="Nunito Light"/>
            </a:endParaRPr>
          </a:p>
          <a:p>
            <a:pPr marL="114300" algn="l">
              <a:buClr>
                <a:srgbClr val="FFFFFF"/>
              </a:buClr>
              <a:buSzPts val="1800"/>
            </a:pPr>
            <a:endParaRPr lang="en-US" sz="1200" dirty="0">
              <a:solidFill>
                <a:srgbClr val="FFFFFF"/>
              </a:solidFill>
              <a:latin typeface="Nunito Light"/>
              <a:ea typeface="Nunito Light"/>
              <a:cs typeface="Nunito Light"/>
              <a:sym typeface="Nunito Light"/>
            </a:endParaRPr>
          </a:p>
          <a:p>
            <a:pPr marL="114300" algn="l">
              <a:buClr>
                <a:srgbClr val="FFFFFF"/>
              </a:buClr>
              <a:buSzPts val="1800"/>
            </a:pPr>
            <a:endParaRPr lang="en-US" sz="1200"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Estimated impacts</a:t>
            </a:r>
          </a:p>
          <a:p>
            <a:pPr marL="114300" algn="l">
              <a:buClr>
                <a:srgbClr val="FFFFFF"/>
              </a:buClr>
              <a:buSzPts val="1800"/>
            </a:pPr>
            <a:r>
              <a:rPr lang="en-US" sz="1200" b="1" dirty="0">
                <a:solidFill>
                  <a:srgbClr val="FFFFFF"/>
                </a:solidFill>
                <a:latin typeface="Nunito Light"/>
                <a:ea typeface="Nunito Light"/>
                <a:cs typeface="Nunito Light"/>
                <a:sym typeface="Nunito Light"/>
              </a:rPr>
              <a:t>User impact: </a:t>
            </a:r>
            <a:r>
              <a:rPr lang="en-US" sz="1200" dirty="0">
                <a:solidFill>
                  <a:srgbClr val="FFFFFF"/>
                </a:solidFill>
                <a:latin typeface="Nunito Light"/>
                <a:ea typeface="Nunito Light"/>
                <a:cs typeface="Nunito Light"/>
                <a:sym typeface="Nunito Light"/>
              </a:rPr>
              <a:t>Increase user wellbeing (reduced stress and increase enjoyment from the ride). </a:t>
            </a:r>
            <a:endParaRPr lang="en-US" sz="1200" b="1"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Market impact:</a:t>
            </a:r>
            <a:r>
              <a:rPr lang="en-US" sz="1200" dirty="0">
                <a:solidFill>
                  <a:srgbClr val="FFFFFF"/>
                </a:solidFill>
                <a:latin typeface="Nunito Light"/>
                <a:ea typeface="Nunito Light"/>
                <a:cs typeface="Nunito Light"/>
                <a:sym typeface="Nunito Light"/>
              </a:rPr>
              <a:t> Reduce traffic congestion, less wear on road and less costs spent on repairs</a:t>
            </a:r>
            <a:endParaRPr lang="en-US" sz="1200" b="1"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Business impact:</a:t>
            </a:r>
            <a:r>
              <a:rPr lang="en-US" sz="1200" dirty="0">
                <a:solidFill>
                  <a:srgbClr val="FFFFFF"/>
                </a:solidFill>
                <a:latin typeface="Nunito Light"/>
                <a:ea typeface="Nunito Light"/>
                <a:cs typeface="Nunito Light"/>
                <a:sym typeface="Nunito Light"/>
              </a:rPr>
              <a:t> Expand use of roadway for pedestrians and shops for higher commerce from foot traffic.</a:t>
            </a:r>
            <a:endParaRPr lang="en-US" sz="1200" b="1" dirty="0">
              <a:solidFill>
                <a:srgbClr val="FFFFFF"/>
              </a:solidFill>
              <a:latin typeface="Nunito Light"/>
              <a:ea typeface="Nunito Light"/>
              <a:cs typeface="Nunito Light"/>
              <a:sym typeface="Nunito Light"/>
            </a:endParaRPr>
          </a:p>
          <a:p>
            <a:pPr marL="114300" algn="l">
              <a:buClr>
                <a:srgbClr val="FFFFFF"/>
              </a:buClr>
              <a:buSzPts val="1800"/>
            </a:pPr>
            <a:endParaRPr lang="en-US" sz="1200" b="1" dirty="0">
              <a:solidFill>
                <a:srgbClr val="FFFFFF"/>
              </a:solidFill>
              <a:latin typeface="Nunito Light"/>
              <a:ea typeface="Nunito Light"/>
              <a:cs typeface="Nunito Light"/>
              <a:sym typeface="Nunito Light"/>
            </a:endParaRPr>
          </a:p>
          <a:p>
            <a:pPr marL="114300" algn="l">
              <a:buClr>
                <a:srgbClr val="FFFFFF"/>
              </a:buClr>
              <a:buSzPts val="1800"/>
            </a:pPr>
            <a:r>
              <a:rPr lang="en-US" sz="1200" b="1" dirty="0">
                <a:solidFill>
                  <a:srgbClr val="FFFFFF"/>
                </a:solidFill>
                <a:latin typeface="Nunito Light"/>
                <a:ea typeface="Nunito Light"/>
                <a:cs typeface="Nunito Light"/>
                <a:sym typeface="Nunito Light"/>
              </a:rPr>
              <a:t>Risks</a:t>
            </a:r>
            <a:r>
              <a:rPr lang="en-US" sz="1200" dirty="0">
                <a:solidFill>
                  <a:srgbClr val="FFFFFF"/>
                </a:solidFill>
                <a:latin typeface="Nunito Light"/>
                <a:ea typeface="Nunito Light"/>
                <a:cs typeface="Nunito Light"/>
                <a:sym typeface="Nunito Light"/>
              </a:rPr>
              <a:t>: Regulatory assurance and certifications for safety, expensive equipment, very skilled pilots.</a:t>
            </a: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E8BA6665-EF83-F875-FC17-5936ED5BB055}"/>
              </a:ext>
            </a:extLst>
          </p:cNvPr>
          <p:cNvPicPr>
            <a:picLocks noChangeAspect="1"/>
          </p:cNvPicPr>
          <p:nvPr/>
        </p:nvPicPr>
        <p:blipFill>
          <a:blip r:embed="rId3"/>
          <a:stretch>
            <a:fillRect/>
          </a:stretch>
        </p:blipFill>
        <p:spPr>
          <a:xfrm>
            <a:off x="4823012" y="2439457"/>
            <a:ext cx="585694" cy="653427"/>
          </a:xfrm>
          <a:prstGeom prst="rect">
            <a:avLst/>
          </a:prstGeom>
        </p:spPr>
      </p:pic>
      <p:pic>
        <p:nvPicPr>
          <p:cNvPr id="5" name="Picture 4">
            <a:extLst>
              <a:ext uri="{FF2B5EF4-FFF2-40B4-BE49-F238E27FC236}">
                <a16:creationId xmlns:a16="http://schemas.microsoft.com/office/drawing/2014/main" id="{1DC6B6FE-C86F-82E7-DD1F-D41C358C8081}"/>
              </a:ext>
            </a:extLst>
          </p:cNvPr>
          <p:cNvPicPr>
            <a:picLocks noChangeAspect="1"/>
          </p:cNvPicPr>
          <p:nvPr/>
        </p:nvPicPr>
        <p:blipFill>
          <a:blip r:embed="rId4"/>
          <a:stretch>
            <a:fillRect/>
          </a:stretch>
        </p:blipFill>
        <p:spPr>
          <a:xfrm>
            <a:off x="5586902" y="119529"/>
            <a:ext cx="3475218" cy="4742800"/>
          </a:xfrm>
          <a:prstGeom prst="rect">
            <a:avLst/>
          </a:prstGeom>
        </p:spPr>
      </p:pic>
    </p:spTree>
    <p:extLst>
      <p:ext uri="{BB962C8B-B14F-4D97-AF65-F5344CB8AC3E}">
        <p14:creationId xmlns:p14="http://schemas.microsoft.com/office/powerpoint/2010/main" val="47548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1: Data Exploration</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284;p56">
            <a:extLst>
              <a:ext uri="{FF2B5EF4-FFF2-40B4-BE49-F238E27FC236}">
                <a16:creationId xmlns:a16="http://schemas.microsoft.com/office/drawing/2014/main" id="{7C3028A5-00DB-20EC-B6FD-B99819186436}"/>
              </a:ext>
            </a:extLst>
          </p:cNvPr>
          <p:cNvSpPr txBox="1">
            <a:spLocks/>
          </p:cNvSpPr>
          <p:nvPr/>
        </p:nvSpPr>
        <p:spPr>
          <a:xfrm>
            <a:off x="358824" y="866587"/>
            <a:ext cx="8520599" cy="4099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200" dirty="0">
                <a:solidFill>
                  <a:srgbClr val="FFFFFF"/>
                </a:solidFill>
                <a:latin typeface="Nunito Light"/>
                <a:ea typeface="Nunito Light"/>
                <a:cs typeface="Nunito Light"/>
                <a:sym typeface="Nunito Light"/>
              </a:rPr>
              <a:t>State cross-functional stakeholder teams that will need to be involved</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Regulatory</a:t>
            </a:r>
            <a:r>
              <a:rPr lang="en-US" sz="1200" dirty="0">
                <a:solidFill>
                  <a:srgbClr val="FFFFFF"/>
                </a:solidFill>
                <a:latin typeface="Nunito Light"/>
                <a:ea typeface="Nunito Light"/>
                <a:cs typeface="Nunito Light"/>
                <a:sym typeface="Nunito Light"/>
              </a:rPr>
              <a:t> for compliance with federal and state laws on air transportation.</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Legal</a:t>
            </a:r>
            <a:r>
              <a:rPr lang="en-US" sz="1200" dirty="0">
                <a:solidFill>
                  <a:srgbClr val="FFFFFF"/>
                </a:solidFill>
                <a:latin typeface="Nunito Light"/>
                <a:ea typeface="Nunito Light"/>
                <a:cs typeface="Nunito Light"/>
                <a:sym typeface="Nunito Light"/>
              </a:rPr>
              <a:t> for compliance with federal and state laws on air transportation, consumer laws like terms of use and user agreements.</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Vehicle Engineering </a:t>
            </a:r>
            <a:r>
              <a:rPr lang="en-US" sz="1200" dirty="0">
                <a:solidFill>
                  <a:srgbClr val="FFFFFF"/>
                </a:solidFill>
                <a:latin typeface="Nunito Light"/>
                <a:ea typeface="Nunito Light"/>
                <a:cs typeface="Nunito Light"/>
                <a:sym typeface="Nunito Light"/>
              </a:rPr>
              <a:t>for engineering ISO standards for flying taxis</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Software Engineering </a:t>
            </a:r>
            <a:r>
              <a:rPr lang="en-US" sz="1200" dirty="0">
                <a:solidFill>
                  <a:srgbClr val="FFFFFF"/>
                </a:solidFill>
                <a:latin typeface="Nunito Light"/>
                <a:ea typeface="Nunito Light"/>
                <a:cs typeface="Nunito Light"/>
                <a:sym typeface="Nunito Light"/>
              </a:rPr>
              <a:t>for platform development and maintenance (website, apps, backend)</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Data and AI </a:t>
            </a:r>
            <a:r>
              <a:rPr lang="en-US" sz="1200" dirty="0">
                <a:solidFill>
                  <a:srgbClr val="FFFFFF"/>
                </a:solidFill>
                <a:latin typeface="Nunito Light"/>
                <a:ea typeface="Nunito Light"/>
                <a:cs typeface="Nunito Light"/>
                <a:sym typeface="Nunito Light"/>
              </a:rPr>
              <a:t>for data science and machine learning of data for optimization.</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Quality</a:t>
            </a:r>
            <a:r>
              <a:rPr lang="en-US" sz="1200" dirty="0">
                <a:solidFill>
                  <a:srgbClr val="FFFFFF"/>
                </a:solidFill>
                <a:latin typeface="Nunito Light"/>
                <a:ea typeface="Nunito Light"/>
                <a:cs typeface="Nunito Light"/>
                <a:sym typeface="Nunito Light"/>
              </a:rPr>
              <a:t> for testing of hardware and software for safety and reliability.</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Product Management </a:t>
            </a:r>
            <a:r>
              <a:rPr lang="en-US" sz="1200" dirty="0">
                <a:solidFill>
                  <a:srgbClr val="FFFFFF"/>
                </a:solidFill>
                <a:latin typeface="Nunito Light"/>
                <a:ea typeface="Nunito Light"/>
                <a:cs typeface="Nunito Light"/>
                <a:sym typeface="Nunito Light"/>
              </a:rPr>
              <a:t>for organizing and facilitating the progress of project.</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Finance</a:t>
            </a:r>
            <a:r>
              <a:rPr lang="en-US" sz="1200" dirty="0">
                <a:solidFill>
                  <a:srgbClr val="FFFFFF"/>
                </a:solidFill>
                <a:latin typeface="Nunito Light"/>
                <a:ea typeface="Nunito Light"/>
                <a:cs typeface="Nunito Light"/>
                <a:sym typeface="Nunito Light"/>
              </a:rPr>
              <a:t> for managing costs, revenue, profit, runways.</a:t>
            </a:r>
          </a:p>
          <a:p>
            <a:pPr algn="l"/>
            <a:endParaRPr lang="en-US" sz="1200" dirty="0">
              <a:solidFill>
                <a:srgbClr val="FFFFFF"/>
              </a:solidFill>
              <a:latin typeface="Nunito Light"/>
              <a:ea typeface="Nunito Light"/>
              <a:cs typeface="Nunito Light"/>
              <a:sym typeface="Nunito Light"/>
            </a:endParaRPr>
          </a:p>
          <a:p>
            <a:pPr algn="l"/>
            <a:r>
              <a:rPr lang="en-US" sz="1200" b="1" dirty="0">
                <a:solidFill>
                  <a:srgbClr val="FFFFFF"/>
                </a:solidFill>
                <a:latin typeface="Nunito Light"/>
                <a:ea typeface="Nunito Light"/>
                <a:cs typeface="Nunito Light"/>
                <a:sym typeface="Nunito Light"/>
              </a:rPr>
              <a:t>Customer Service </a:t>
            </a:r>
            <a:r>
              <a:rPr lang="en-US" sz="1200" dirty="0">
                <a:solidFill>
                  <a:srgbClr val="FFFFFF"/>
                </a:solidFill>
                <a:latin typeface="Nunito Light"/>
                <a:ea typeface="Nunito Light"/>
                <a:cs typeface="Nunito Light"/>
                <a:sym typeface="Nunito Light"/>
              </a:rPr>
              <a:t>for managing customers.</a:t>
            </a: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a:p>
            <a:pPr algn="l"/>
            <a:endParaRPr lang="en-US" sz="12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08720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5" y="1656600"/>
            <a:ext cx="75327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Back to the basics of product management, identify your customer and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taxis used for?</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characteristics of the users that leverage them?</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existing pain points with taxis?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existing pain points with digital ride-sharing services?</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4" name="Google Shape;84;p19">
            <a:extLst>
              <a:ext uri="{FF2B5EF4-FFF2-40B4-BE49-F238E27FC236}">
                <a16:creationId xmlns:a16="http://schemas.microsoft.com/office/drawing/2014/main" id="{24F7AE62-82C0-359B-B352-208F846F47D3}"/>
              </a:ext>
            </a:extLst>
          </p:cNvPr>
          <p:cNvSpPr txBox="1">
            <a:spLocks/>
          </p:cNvSpPr>
          <p:nvPr/>
        </p:nvSpPr>
        <p:spPr>
          <a:xfrm>
            <a:off x="262051" y="1315233"/>
            <a:ext cx="8520599" cy="3650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342900" algn="l">
              <a:buClr>
                <a:srgbClr val="FFFFFF"/>
              </a:buClr>
              <a:buSzPts val="1800"/>
              <a:buFont typeface="Nunito Light"/>
              <a:buChar char="●"/>
            </a:pPr>
            <a:r>
              <a:rPr lang="en-US" sz="1400" b="1" dirty="0">
                <a:solidFill>
                  <a:srgbClr val="FFFFFF"/>
                </a:solidFill>
                <a:latin typeface="Nunito Light"/>
                <a:ea typeface="Nunito Light"/>
                <a:cs typeface="Nunito Light"/>
                <a:sym typeface="Nunito Light"/>
              </a:rPr>
              <a:t>What are taxis used for?</a:t>
            </a:r>
          </a:p>
          <a:p>
            <a:pPr marL="114300" algn="l">
              <a:buClr>
                <a:srgbClr val="FFFFFF"/>
              </a:buClr>
              <a:buSzPts val="1800"/>
            </a:pPr>
            <a:r>
              <a:rPr lang="en-US" sz="1400" dirty="0">
                <a:solidFill>
                  <a:srgbClr val="FFFFFF"/>
                </a:solidFill>
                <a:latin typeface="Nunito Light"/>
                <a:ea typeface="Nunito Light"/>
                <a:cs typeface="Nunito Light"/>
                <a:sym typeface="Nunito Light"/>
              </a:rPr>
              <a:t>Taxis are private vehicles rented for a short periods of time to provide transportation to desired destination for a fee.</a:t>
            </a:r>
          </a:p>
          <a:p>
            <a:pPr marL="114300" algn="l">
              <a:buClr>
                <a:srgbClr val="FFFFFF"/>
              </a:buClr>
              <a:buSzPts val="1800"/>
            </a:pPr>
            <a:endParaRPr lang="en-US" sz="1400" dirty="0">
              <a:solidFill>
                <a:srgbClr val="FFFFFF"/>
              </a:solidFill>
              <a:latin typeface="Nunito Light"/>
              <a:ea typeface="Nunito Light"/>
              <a:cs typeface="Nunito Light"/>
              <a:sym typeface="Nunito Light"/>
            </a:endParaRPr>
          </a:p>
          <a:p>
            <a:pPr marL="457200" indent="-342900" algn="l">
              <a:buClr>
                <a:srgbClr val="FFFFFF"/>
              </a:buClr>
              <a:buSzPts val="1800"/>
              <a:buFont typeface="Nunito Light"/>
              <a:buChar char="●"/>
            </a:pPr>
            <a:r>
              <a:rPr lang="en-US" sz="1400" b="1" dirty="0">
                <a:solidFill>
                  <a:srgbClr val="FFFFFF"/>
                </a:solidFill>
                <a:latin typeface="Nunito Light"/>
                <a:ea typeface="Nunito Light"/>
                <a:cs typeface="Nunito Light"/>
                <a:sym typeface="Nunito Light"/>
              </a:rPr>
              <a:t>What are the characteristics of the users that leverage them?</a:t>
            </a:r>
          </a:p>
          <a:p>
            <a:pPr marL="114300" algn="l">
              <a:buClr>
                <a:srgbClr val="FFFFFF"/>
              </a:buClr>
              <a:buSzPts val="1800"/>
            </a:pPr>
            <a:r>
              <a:rPr lang="en-US" sz="1400" dirty="0">
                <a:solidFill>
                  <a:srgbClr val="FFFFFF"/>
                </a:solidFill>
                <a:latin typeface="Nunito Light"/>
                <a:ea typeface="Nunito Light"/>
                <a:cs typeface="Nunito Light"/>
                <a:sym typeface="Nunito Light"/>
              </a:rPr>
              <a:t>Users have disposable income to pay a premium for the reduced transit time and personal comfort in a private ride as compared to communal modes of transportation like buses and subways.</a:t>
            </a:r>
          </a:p>
          <a:p>
            <a:pPr marL="114300" algn="l">
              <a:buClr>
                <a:srgbClr val="FFFFFF"/>
              </a:buClr>
              <a:buSzPts val="1800"/>
            </a:pPr>
            <a:endParaRPr lang="en-US" sz="1400" dirty="0">
              <a:solidFill>
                <a:srgbClr val="FFFFFF"/>
              </a:solidFill>
              <a:latin typeface="Nunito Light"/>
              <a:ea typeface="Nunito Light"/>
              <a:cs typeface="Nunito Light"/>
              <a:sym typeface="Nunito Light"/>
            </a:endParaRPr>
          </a:p>
          <a:p>
            <a:pPr marL="457200" indent="-342900" algn="l">
              <a:buClr>
                <a:srgbClr val="FFFFFF"/>
              </a:buClr>
              <a:buSzPts val="1800"/>
              <a:buFont typeface="Nunito Light"/>
              <a:buChar char="●"/>
            </a:pPr>
            <a:r>
              <a:rPr lang="en-US" sz="1400" b="1" dirty="0">
                <a:solidFill>
                  <a:srgbClr val="FFFFFF"/>
                </a:solidFill>
                <a:latin typeface="Nunito Light"/>
                <a:ea typeface="Nunito Light"/>
                <a:cs typeface="Nunito Light"/>
                <a:sym typeface="Nunito Light"/>
              </a:rPr>
              <a:t>What are existing pain points with taxis?</a:t>
            </a:r>
          </a:p>
          <a:p>
            <a:pPr marL="114300" algn="l">
              <a:buClr>
                <a:srgbClr val="FFFFFF"/>
              </a:buClr>
              <a:buSzPts val="1800"/>
            </a:pPr>
            <a:r>
              <a:rPr lang="en-US" sz="1400" dirty="0">
                <a:solidFill>
                  <a:srgbClr val="FFFFFF"/>
                </a:solidFill>
                <a:latin typeface="Nunito Light"/>
                <a:ea typeface="Nunito Light"/>
                <a:cs typeface="Nunito Light"/>
                <a:sym typeface="Nunito Light"/>
              </a:rPr>
              <a:t>With many taxis offering their services for premium fare, roads inevitably becomes congested, more damage to roads requiring repairs and hence increase transit time, road closures and costs for repairs.</a:t>
            </a:r>
          </a:p>
          <a:p>
            <a:pPr marL="114300" algn="l">
              <a:buClr>
                <a:srgbClr val="FFFFFF"/>
              </a:buClr>
              <a:buSzPts val="1800"/>
            </a:pPr>
            <a:endParaRPr lang="en-US" sz="1400" dirty="0">
              <a:solidFill>
                <a:srgbClr val="FFFFFF"/>
              </a:solidFill>
              <a:latin typeface="Nunito Light"/>
              <a:ea typeface="Nunito Light"/>
              <a:cs typeface="Nunito Light"/>
              <a:sym typeface="Nunito Light"/>
            </a:endParaRPr>
          </a:p>
          <a:p>
            <a:pPr marL="457200" indent="-342900" algn="l">
              <a:buClr>
                <a:srgbClr val="FFFFFF"/>
              </a:buClr>
              <a:buSzPts val="1800"/>
              <a:buFont typeface="Nunito Light"/>
              <a:buChar char="●"/>
            </a:pPr>
            <a:r>
              <a:rPr lang="en-US" sz="1400" b="1" dirty="0">
                <a:solidFill>
                  <a:srgbClr val="FFFFFF"/>
                </a:solidFill>
                <a:latin typeface="Nunito Light"/>
                <a:ea typeface="Nunito Light"/>
                <a:cs typeface="Nunito Light"/>
                <a:sym typeface="Nunito Light"/>
              </a:rPr>
              <a:t>What are the existing pain points with digital ride-sharing services?</a:t>
            </a:r>
          </a:p>
          <a:p>
            <a:pPr marL="114300" algn="l">
              <a:buClr>
                <a:srgbClr val="FFFFFF"/>
              </a:buClr>
              <a:buSzPts val="1800"/>
            </a:pPr>
            <a:r>
              <a:rPr lang="en-US" sz="1400" dirty="0">
                <a:solidFill>
                  <a:srgbClr val="FFFFFF"/>
                </a:solidFill>
                <a:latin typeface="Nunito Light"/>
                <a:ea typeface="Nunito Light"/>
                <a:cs typeface="Nunito Light"/>
                <a:sym typeface="Nunito Light"/>
              </a:rPr>
              <a:t>Availability of </a:t>
            </a:r>
            <a:r>
              <a:rPr lang="en-US" sz="1400" dirty="0" err="1">
                <a:solidFill>
                  <a:srgbClr val="FFFFFF"/>
                </a:solidFill>
                <a:latin typeface="Nunito Light"/>
                <a:ea typeface="Nunito Light"/>
                <a:cs typeface="Nunito Light"/>
                <a:sym typeface="Nunito Light"/>
              </a:rPr>
              <a:t>hireable</a:t>
            </a:r>
            <a:r>
              <a:rPr lang="en-US" sz="1400" dirty="0">
                <a:solidFill>
                  <a:srgbClr val="FFFFFF"/>
                </a:solidFill>
                <a:latin typeface="Nunito Light"/>
                <a:ea typeface="Nunito Light"/>
                <a:cs typeface="Nunito Light"/>
                <a:sym typeface="Nunito Light"/>
              </a:rPr>
              <a:t> car depends on time of day (way less during early hours of the day compared to typical business hours) and costs fluctuate depending on demand (surge pricing). Safety is also not issue as these drivers are not licensed.</a:t>
            </a: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a:p>
            <a:pPr algn="l"/>
            <a:endParaRPr lang="en-US" sz="1400" dirty="0">
              <a:solidFill>
                <a:srgbClr val="FFFFFF"/>
              </a:solidFill>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7532700"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1923</TotalTime>
  <Words>4299</Words>
  <Application>Microsoft Office PowerPoint</Application>
  <PresentationFormat>On-screen Show (16:9)</PresentationFormat>
  <Paragraphs>592</Paragraphs>
  <Slides>60</Slides>
  <Notes>60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Nunito Light</vt:lpstr>
      <vt:lpstr>Nunito</vt:lpstr>
      <vt:lpstr>Simple Light</vt:lpstr>
      <vt:lpstr>Data Product Manager Nanodegree Applying Data Science to Product Management Final Project: Developing an MVP Launch Strategy for a Flying Taxi Service</vt:lpstr>
      <vt:lpstr>Welcome to your first week at Flyber </vt:lpstr>
      <vt:lpstr>PowerPoint Presentation</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Answer Slide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Answer Slide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Answer Slide     </vt:lpstr>
      <vt:lpstr>Answer Slide     </vt:lpstr>
      <vt:lpstr>Answer Slide     </vt:lpstr>
      <vt:lpstr>Answer Slide     </vt:lpstr>
      <vt:lpstr>Answer Slide     </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Answer Slide     </vt:lpstr>
      <vt:lpstr>Answer Slide     </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Answer Slide     </vt:lpstr>
      <vt:lpstr>Answer Slide     </vt:lpstr>
      <vt:lpstr>Answer Slide     </vt:lpstr>
      <vt:lpstr>Answer Slide     </vt:lpstr>
      <vt:lpstr>Answer Slide     </vt:lpstr>
      <vt:lpstr>Answer Slide     </vt:lpstr>
      <vt:lpstr>Answer Slide     </vt:lpstr>
      <vt:lpstr>Answer Slide     </vt:lpstr>
      <vt:lpstr>Hooray! End of Section 1.</vt:lpstr>
      <vt:lpstr>You will complete Section 2 at the end of this course.   Please submit this file for review for Section 1.    </vt:lpstr>
      <vt:lpstr>Section 2: Proposal Synthesis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Answer Slide     </vt:lpstr>
      <vt:lpstr>Formulate 3-5 Key Performance Indicators (KPIs), to measure if the product is heading towards the right direction based on your objective     </vt:lpstr>
      <vt:lpstr>Answer Slide     </vt:lpstr>
      <vt:lpstr>Create hypotheses around what thresholds your KPIs would need to hit in order to determine success     </vt:lpstr>
      <vt:lpstr>Answer Slide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vt:lpstr>
      <vt:lpstr>Determine the MVP sample size &amp; time period allotted estimated to come to a conclusion on your hypotheses.      </vt:lpstr>
      <vt:lpstr>Answer Slide     </vt:lpstr>
      <vt:lpstr>Answer Slide     </vt:lpstr>
      <vt:lpstr>Create an instrumentation plan for the events you need collected and logged, in order to be able to physically measure your KPIs.     </vt:lpstr>
      <vt:lpstr>Answer Slide     </vt:lpstr>
      <vt:lpstr>Create a qualitative feedback survey questions for users after their ride, to further understand and optimize the product for future iterations.     </vt:lpstr>
      <vt:lpstr>Answer Slide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Answer Slide     </vt:lpstr>
      <vt:lpstr>Answer Slide     </vt:lpstr>
      <vt:lpstr>Answer Slide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Final Project: Developing an MVP Launch Strategy for a Flying Taxi Service</dc:title>
  <dc:creator>kay</dc:creator>
  <cp:lastModifiedBy>Sun, Kay</cp:lastModifiedBy>
  <cp:revision>89</cp:revision>
  <dcterms:modified xsi:type="dcterms:W3CDTF">2023-11-10T22:08:57Z</dcterms:modified>
</cp:coreProperties>
</file>